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5A51214-A8C0-4E0E-AEB4-F2C3C2D34BFD}" type="datetimeFigureOut">
              <a:rPr lang="es-AR" smtClean="0"/>
              <a:pPr/>
              <a:t>18/10/2010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BF6CDB-C217-46BF-90F8-A04D938FCC6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214-A8C0-4E0E-AEB4-F2C3C2D34BFD}" type="datetimeFigureOut">
              <a:rPr lang="es-AR" smtClean="0"/>
              <a:pPr/>
              <a:t>18/10/2010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CDB-C217-46BF-90F8-A04D938FCC6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214-A8C0-4E0E-AEB4-F2C3C2D34BFD}" type="datetimeFigureOut">
              <a:rPr lang="es-AR" smtClean="0"/>
              <a:pPr/>
              <a:t>18/10/2010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CDB-C217-46BF-90F8-A04D938FCC6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214-A8C0-4E0E-AEB4-F2C3C2D34BFD}" type="datetimeFigureOut">
              <a:rPr lang="es-AR" smtClean="0"/>
              <a:pPr/>
              <a:t>18/10/2010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CDB-C217-46BF-90F8-A04D938FCC6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5A51214-A8C0-4E0E-AEB4-F2C3C2D34BFD}" type="datetimeFigureOut">
              <a:rPr lang="es-AR" smtClean="0"/>
              <a:pPr/>
              <a:t>18/10/2010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BF6CDB-C217-46BF-90F8-A04D938FCC6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214-A8C0-4E0E-AEB4-F2C3C2D34BFD}" type="datetimeFigureOut">
              <a:rPr lang="es-AR" smtClean="0"/>
              <a:pPr/>
              <a:t>18/10/2010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CDB-C217-46BF-90F8-A04D938FCC6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214-A8C0-4E0E-AEB4-F2C3C2D34BFD}" type="datetimeFigureOut">
              <a:rPr lang="es-AR" smtClean="0"/>
              <a:pPr/>
              <a:t>18/10/2010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CDB-C217-46BF-90F8-A04D938FCC6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214-A8C0-4E0E-AEB4-F2C3C2D34BFD}" type="datetimeFigureOut">
              <a:rPr lang="es-AR" smtClean="0"/>
              <a:pPr/>
              <a:t>18/10/2010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CDB-C217-46BF-90F8-A04D938FCC6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214-A8C0-4E0E-AEB4-F2C3C2D34BFD}" type="datetimeFigureOut">
              <a:rPr lang="es-AR" smtClean="0"/>
              <a:pPr/>
              <a:t>18/10/2010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CDB-C217-46BF-90F8-A04D938FCC6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214-A8C0-4E0E-AEB4-F2C3C2D34BFD}" type="datetimeFigureOut">
              <a:rPr lang="es-AR" smtClean="0"/>
              <a:pPr/>
              <a:t>18/10/2010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CDB-C217-46BF-90F8-A04D938FCC6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214-A8C0-4E0E-AEB4-F2C3C2D34BFD}" type="datetimeFigureOut">
              <a:rPr lang="es-AR" smtClean="0"/>
              <a:pPr/>
              <a:t>18/10/2010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CDB-C217-46BF-90F8-A04D938FCC6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A51214-A8C0-4E0E-AEB4-F2C3C2D34BFD}" type="datetimeFigureOut">
              <a:rPr lang="es-AR" smtClean="0"/>
              <a:pPr/>
              <a:t>18/10/2010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BF6CDB-C217-46BF-90F8-A04D938FCC6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Mercado laboral, segmentación y desigualdad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AR" dirty="0" smtClean="0"/>
              <a:t>Temas de Economía Argentina. 01/10/2010</a:t>
            </a:r>
          </a:p>
          <a:p>
            <a:r>
              <a:rPr lang="es-AR" dirty="0" smtClean="0">
                <a:solidFill>
                  <a:srgbClr val="FF0000"/>
                </a:solidFill>
              </a:rPr>
              <a:t>juansaffe@yahoo.com</a:t>
            </a:r>
            <a:endParaRPr lang="es-A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Condición de formalidad e ingresos (III)</a:t>
            </a:r>
            <a:endParaRPr lang="es-AR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285860"/>
            <a:ext cx="7766079" cy="4929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INDICE</a:t>
            </a:r>
            <a:endParaRPr lang="es-AR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El mapa del empleo, la condición de formalidad e ingresos</a:t>
            </a:r>
          </a:p>
          <a:p>
            <a:r>
              <a:rPr lang="es-AR" dirty="0" smtClean="0"/>
              <a:t>Caracterizando la informalidad</a:t>
            </a:r>
          </a:p>
          <a:p>
            <a:pPr lvl="2"/>
            <a:r>
              <a:rPr lang="es-AR" dirty="0" smtClean="0"/>
              <a:t>Capital humano e informalidad</a:t>
            </a:r>
          </a:p>
          <a:p>
            <a:pPr lvl="2"/>
            <a:r>
              <a:rPr lang="es-AR" dirty="0" smtClean="0"/>
              <a:t>Demografía de la informalidad</a:t>
            </a:r>
          </a:p>
          <a:p>
            <a:pPr lvl="2"/>
            <a:r>
              <a:rPr lang="es-AR" dirty="0" smtClean="0"/>
              <a:t>Quienes contratan en informalidad</a:t>
            </a:r>
          </a:p>
          <a:p>
            <a:pPr lvl="2"/>
            <a:r>
              <a:rPr lang="es-AR" dirty="0" smtClean="0"/>
              <a:t>La informalidad en el tiempo</a:t>
            </a:r>
          </a:p>
          <a:p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Segmentación del mercado laboral y segmentación distributiva: explorando los mecanismos</a:t>
            </a:r>
          </a:p>
          <a:p>
            <a:pPr lvl="2"/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Informalidad y exposición al desempleo</a:t>
            </a:r>
          </a:p>
          <a:p>
            <a:pPr lvl="2"/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Informalidad, seguridad social y desigualdad</a:t>
            </a:r>
          </a:p>
          <a:p>
            <a:pPr lvl="2"/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Informalidad, inflación y desigualdad</a:t>
            </a:r>
          </a:p>
          <a:p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Otros aspectos relevantes</a:t>
            </a:r>
          </a:p>
          <a:p>
            <a:pPr lvl="1"/>
            <a:endParaRPr lang="es-AR" dirty="0" smtClean="0"/>
          </a:p>
          <a:p>
            <a:pPr>
              <a:buNone/>
            </a:pPr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Capital humano e informalidad (I)</a:t>
            </a:r>
            <a:endParaRPr lang="es-A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214422"/>
            <a:ext cx="77153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5429256" y="4143380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Lo leyeron en el </a:t>
            </a:r>
            <a:r>
              <a:rPr lang="es-AR" dirty="0" err="1" smtClean="0"/>
              <a:t>Varian</a:t>
            </a:r>
            <a:r>
              <a:rPr lang="es-AR" dirty="0" smtClean="0"/>
              <a:t>???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Capital humano e informalidad (II)</a:t>
            </a:r>
            <a:endParaRPr lang="es-A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57" y="1428736"/>
            <a:ext cx="7483981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Capital humano e informalidad (III)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Hay relación entre la calidad del empleo y la educación.</a:t>
            </a:r>
          </a:p>
          <a:p>
            <a:r>
              <a:rPr lang="es-AR" dirty="0" smtClean="0"/>
              <a:t>A igual educación los asalariados formales tienen ingresos hasta 70% superiores a los informales</a:t>
            </a:r>
          </a:p>
          <a:p>
            <a:r>
              <a:rPr lang="es-AR" dirty="0" smtClean="0"/>
              <a:t>Corolario: la educación influye en la calidad del empleo, pero la calidad determina el nivel de remuneraciones por factores que trascienden el nivel de capital humano.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Demografía e informalidad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La informalidad es la puerta de entrada al mercado para:</a:t>
            </a:r>
          </a:p>
          <a:p>
            <a:pPr lvl="1"/>
            <a:r>
              <a:rPr lang="es-AR" dirty="0" smtClean="0"/>
              <a:t>Mujeres (de baja calificación).  </a:t>
            </a:r>
          </a:p>
          <a:p>
            <a:pPr lvl="1"/>
            <a:r>
              <a:rPr lang="es-AR" dirty="0" smtClean="0"/>
              <a:t>Jóvenes:  80% de los menores de 19 y 60% de los menores de 24.  </a:t>
            </a:r>
          </a:p>
          <a:p>
            <a:pPr lvl="2"/>
            <a:r>
              <a:rPr lang="es-AR" dirty="0" smtClean="0"/>
              <a:t>Muchos abandonaron la escuela: porque no se pueden mantener y porque no observan la relación entre educarse y competir en el mercado laboral con éxito. </a:t>
            </a:r>
          </a:p>
          <a:p>
            <a:pPr lvl="2"/>
            <a:r>
              <a:rPr lang="es-AR" dirty="0" smtClean="0"/>
              <a:t>Se reproduce </a:t>
            </a:r>
            <a:r>
              <a:rPr lang="es-AR" dirty="0" err="1" smtClean="0"/>
              <a:t>intergeneracionalmente</a:t>
            </a:r>
            <a:r>
              <a:rPr lang="es-AR" dirty="0" smtClean="0"/>
              <a:t> la pobreza</a:t>
            </a:r>
          </a:p>
          <a:p>
            <a:pPr lvl="2"/>
            <a:r>
              <a:rPr lang="es-AR" dirty="0" smtClean="0"/>
              <a:t>Incentivos?</a:t>
            </a:r>
          </a:p>
          <a:p>
            <a:pPr lvl="2"/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¿Quiénes contratan en la informalidad?</a:t>
            </a:r>
            <a:endParaRPr lang="es-A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71612"/>
            <a:ext cx="5143536" cy="3824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2571744"/>
            <a:ext cx="5413041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CuadroTexto"/>
          <p:cNvSpPr txBox="1"/>
          <p:nvPr/>
        </p:nvSpPr>
        <p:spPr>
          <a:xfrm>
            <a:off x="6143636" y="6000768"/>
            <a:ext cx="2714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/>
              <a:t>0,33- 0,4*(0,33) &gt; 0,18- 0,4* (0,18) </a:t>
            </a:r>
            <a:endParaRPr lang="es-A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 informalidad en el tiempo</a:t>
            </a:r>
            <a:endParaRPr lang="es-A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315727"/>
            <a:ext cx="6858048" cy="48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 informalidad en el tiempo</a:t>
            </a:r>
            <a:endParaRPr lang="es-AR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285860"/>
            <a:ext cx="7953769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INDICE</a:t>
            </a:r>
            <a:endParaRPr lang="es-AR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El mapa del empleo, la condición de formalidad e ingresos</a:t>
            </a:r>
          </a:p>
          <a:p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Caracterizando la informalidad</a:t>
            </a:r>
          </a:p>
          <a:p>
            <a:pPr lvl="2"/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Capital humano e informalidad</a:t>
            </a:r>
          </a:p>
          <a:p>
            <a:pPr lvl="2"/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Demografía de la informalidad</a:t>
            </a:r>
          </a:p>
          <a:p>
            <a:pPr lvl="2"/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Quienes contratan en informalidad</a:t>
            </a:r>
          </a:p>
          <a:p>
            <a:pPr lvl="2"/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La informalidad en el tiempo</a:t>
            </a:r>
          </a:p>
          <a:p>
            <a:r>
              <a:rPr lang="es-AR" dirty="0" smtClean="0"/>
              <a:t>Segmentación del mercado laboral y segmentación distributiva: explorando los mecanismos</a:t>
            </a:r>
          </a:p>
          <a:p>
            <a:pPr lvl="2"/>
            <a:r>
              <a:rPr lang="es-AR" dirty="0" smtClean="0"/>
              <a:t>Informalidad y exposición al desempleo</a:t>
            </a:r>
          </a:p>
          <a:p>
            <a:pPr lvl="2"/>
            <a:r>
              <a:rPr lang="es-AR" dirty="0" smtClean="0"/>
              <a:t>Informalidad, seguridad social y desigualdad</a:t>
            </a:r>
          </a:p>
          <a:p>
            <a:pPr lvl="2"/>
            <a:r>
              <a:rPr lang="es-AR" dirty="0" smtClean="0"/>
              <a:t>Informalidad, inflación y desigualdad</a:t>
            </a:r>
          </a:p>
          <a:p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Otros aspectos relevantes</a:t>
            </a:r>
          </a:p>
          <a:p>
            <a:pPr lvl="1"/>
            <a:endParaRPr lang="es-AR" dirty="0" smtClean="0"/>
          </a:p>
          <a:p>
            <a:pPr>
              <a:buNone/>
            </a:pPr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INDICE</a:t>
            </a:r>
            <a:endParaRPr lang="es-AR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El mapa del empleo, la condición de formalidad e ingresos</a:t>
            </a:r>
          </a:p>
          <a:p>
            <a:r>
              <a:rPr lang="es-AR" dirty="0" smtClean="0"/>
              <a:t>Caracterizando la informalidad</a:t>
            </a:r>
          </a:p>
          <a:p>
            <a:pPr lvl="2"/>
            <a:r>
              <a:rPr lang="es-AR" dirty="0" smtClean="0"/>
              <a:t>Capital humano e informalidad</a:t>
            </a:r>
          </a:p>
          <a:p>
            <a:pPr lvl="2"/>
            <a:r>
              <a:rPr lang="es-AR" dirty="0" smtClean="0"/>
              <a:t>Demografía de la informalidad</a:t>
            </a:r>
          </a:p>
          <a:p>
            <a:pPr lvl="2"/>
            <a:r>
              <a:rPr lang="es-AR" dirty="0" smtClean="0"/>
              <a:t>Quienes contratan en informalidad</a:t>
            </a:r>
          </a:p>
          <a:p>
            <a:pPr lvl="2"/>
            <a:r>
              <a:rPr lang="es-AR" dirty="0" smtClean="0"/>
              <a:t>La informalidad en el tiempo</a:t>
            </a:r>
          </a:p>
          <a:p>
            <a:r>
              <a:rPr lang="es-AR" dirty="0" smtClean="0"/>
              <a:t>Segmentación del mercado laboral y segmentación distributiva: explorando los mecanismos</a:t>
            </a:r>
          </a:p>
          <a:p>
            <a:pPr lvl="2"/>
            <a:r>
              <a:rPr lang="es-AR" dirty="0" smtClean="0"/>
              <a:t>Informalidad y exposición al desempleo</a:t>
            </a:r>
          </a:p>
          <a:p>
            <a:pPr lvl="2"/>
            <a:r>
              <a:rPr lang="es-AR" dirty="0" smtClean="0"/>
              <a:t>Informalidad, seguridad social y desigualdad</a:t>
            </a:r>
          </a:p>
          <a:p>
            <a:pPr lvl="2"/>
            <a:r>
              <a:rPr lang="es-AR" dirty="0" smtClean="0"/>
              <a:t>Informalidad, inflación y desigualdad</a:t>
            </a:r>
          </a:p>
          <a:p>
            <a:r>
              <a:rPr lang="es-AR" dirty="0" smtClean="0"/>
              <a:t>Otros aspectos relevantes</a:t>
            </a:r>
          </a:p>
          <a:p>
            <a:pPr lvl="1"/>
            <a:endParaRPr lang="es-AR" dirty="0" smtClean="0"/>
          </a:p>
          <a:p>
            <a:pPr>
              <a:buNone/>
            </a:pPr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Informalidad y exposición al desempleo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2" y="1876439"/>
            <a:ext cx="483870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3957" y="1857364"/>
            <a:ext cx="4480075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Informalidad y exposición al desempleo</a:t>
            </a:r>
            <a:endParaRPr lang="es-A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241787"/>
            <a:ext cx="6286544" cy="4783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800" dirty="0" smtClean="0"/>
              <a:t>Informalidad, seguridad social y desigualdad</a:t>
            </a:r>
            <a:endParaRPr lang="es-A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AR" sz="2200" dirty="0" smtClean="0"/>
              <a:t>Aunque la necesitan los informales no califican para la seguridad social. Por ello, dependen de recursos asistenciales.</a:t>
            </a:r>
          </a:p>
          <a:p>
            <a:endParaRPr lang="es-AR" sz="2200" dirty="0" smtClean="0"/>
          </a:p>
          <a:p>
            <a:r>
              <a:rPr lang="es-AR" sz="2200" dirty="0" smtClean="0"/>
              <a:t>Se institucionaliza la segmentación social por medio de la segmentación laboral</a:t>
            </a:r>
          </a:p>
          <a:p>
            <a:endParaRPr lang="es-AR" sz="2200" dirty="0" smtClean="0"/>
          </a:p>
          <a:p>
            <a:r>
              <a:rPr lang="es-AR" sz="2200" dirty="0" smtClean="0"/>
              <a:t>Cómo se financia la seguridad social desde los 90’? </a:t>
            </a:r>
          </a:p>
          <a:p>
            <a:pPr lvl="1"/>
            <a:r>
              <a:rPr lang="es-AR" sz="1900" dirty="0" smtClean="0"/>
              <a:t>Recursos contributivos</a:t>
            </a:r>
          </a:p>
          <a:p>
            <a:pPr lvl="1"/>
            <a:r>
              <a:rPr lang="es-AR" sz="1900" dirty="0" smtClean="0"/>
              <a:t>Recursos no contributivos</a:t>
            </a:r>
          </a:p>
          <a:p>
            <a:pPr lvl="1"/>
            <a:r>
              <a:rPr lang="es-AR" sz="1900" dirty="0" smtClean="0"/>
              <a:t>Transferencias del tesoro</a:t>
            </a:r>
          </a:p>
          <a:p>
            <a:endParaRPr lang="es-AR" sz="2200" dirty="0" smtClean="0"/>
          </a:p>
          <a:p>
            <a:endParaRPr lang="es-A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Informalidad, inflación y desigualdad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La capacidad de negociación guarda relación con la condición</a:t>
            </a:r>
          </a:p>
          <a:p>
            <a:r>
              <a:rPr lang="es-AR" dirty="0" smtClean="0"/>
              <a:t>Sólo el 40% tiene capacidad de acción salarial colectiva</a:t>
            </a:r>
          </a:p>
          <a:p>
            <a:r>
              <a:rPr lang="es-AR" dirty="0" smtClean="0"/>
              <a:t>Inflación esperada y pasada</a:t>
            </a:r>
          </a:p>
          <a:p>
            <a:r>
              <a:rPr lang="es-AR" dirty="0" smtClean="0"/>
              <a:t>La inflación no es neutral para:</a:t>
            </a:r>
          </a:p>
          <a:p>
            <a:pPr lvl="1"/>
            <a:r>
              <a:rPr lang="es-AR" dirty="0" smtClean="0"/>
              <a:t>Los asalariados que no pueden negociar</a:t>
            </a:r>
          </a:p>
          <a:p>
            <a:pPr lvl="1"/>
            <a:r>
              <a:rPr lang="es-AR" dirty="0" smtClean="0"/>
              <a:t>Los beneficiarios de planes sociales</a:t>
            </a:r>
          </a:p>
          <a:p>
            <a:r>
              <a:rPr lang="es-AR" dirty="0" smtClean="0"/>
              <a:t>Qué ha pasado este año? 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INDICE</a:t>
            </a:r>
            <a:endParaRPr lang="es-AR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El mapa del empleo, la condición de formalidad e ingresos</a:t>
            </a:r>
          </a:p>
          <a:p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Caracterizando la informalidad</a:t>
            </a:r>
          </a:p>
          <a:p>
            <a:pPr lvl="2"/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Capital humano e informalidad</a:t>
            </a:r>
          </a:p>
          <a:p>
            <a:pPr lvl="2"/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Demografía de la informalidad</a:t>
            </a:r>
          </a:p>
          <a:p>
            <a:pPr lvl="2"/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Quienes contratan en informalidad</a:t>
            </a:r>
          </a:p>
          <a:p>
            <a:pPr lvl="2"/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La informalidad en el tiempo</a:t>
            </a:r>
          </a:p>
          <a:p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Segmentación del mercado laboral y segmentación distributiva: explorando los mecanismos</a:t>
            </a:r>
          </a:p>
          <a:p>
            <a:pPr lvl="2"/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Informalidad y exposición al desempleo</a:t>
            </a:r>
          </a:p>
          <a:p>
            <a:pPr lvl="2"/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Informalidad, seguridad social y desigualdad</a:t>
            </a:r>
          </a:p>
          <a:p>
            <a:pPr lvl="2"/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Informalidad, inflación y desigualdad</a:t>
            </a:r>
          </a:p>
          <a:p>
            <a:r>
              <a:rPr lang="es-AR" dirty="0" smtClean="0"/>
              <a:t>Otros aspectos relevantes</a:t>
            </a:r>
          </a:p>
          <a:p>
            <a:pPr lvl="1"/>
            <a:endParaRPr lang="es-AR" dirty="0" smtClean="0"/>
          </a:p>
          <a:p>
            <a:pPr>
              <a:buNone/>
            </a:pPr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 informalidad y sus costos</a:t>
            </a:r>
            <a:endParaRPr lang="es-A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3" y="1614488"/>
            <a:ext cx="9020175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La efectividad de algunas políticas publicas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Fiscalización</a:t>
            </a:r>
          </a:p>
          <a:p>
            <a:pPr lvl="1"/>
            <a:r>
              <a:rPr lang="es-AR" dirty="0" smtClean="0"/>
              <a:t>Ex post vs cultura</a:t>
            </a:r>
          </a:p>
          <a:p>
            <a:pPr lvl="1"/>
            <a:r>
              <a:rPr lang="es-AR" dirty="0" smtClean="0"/>
              <a:t>Anti-conceptual</a:t>
            </a:r>
          </a:p>
          <a:p>
            <a:r>
              <a:rPr lang="es-AR" dirty="0" smtClean="0"/>
              <a:t>Salario mínimo</a:t>
            </a:r>
          </a:p>
          <a:p>
            <a:r>
              <a:rPr lang="es-AR" dirty="0" smtClean="0"/>
              <a:t>Protección al desempleo</a:t>
            </a:r>
          </a:p>
          <a:p>
            <a:pPr lvl="1"/>
            <a:endParaRPr lang="es-A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Los ciclos de la pobreza</a:t>
            </a:r>
            <a:endParaRPr lang="es-A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362238"/>
            <a:ext cx="6767018" cy="4495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Pobreza, el desempleo y la inflación</a:t>
            </a:r>
            <a:endParaRPr lang="es-A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285859"/>
            <a:ext cx="7715304" cy="4736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INDICE</a:t>
            </a:r>
            <a:endParaRPr lang="es-AR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El mapa del empleo, la condición de formalidad e ingresos</a:t>
            </a:r>
          </a:p>
          <a:p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Caracterizando la informalidad</a:t>
            </a:r>
          </a:p>
          <a:p>
            <a:pPr lvl="2"/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Capital humano e informalidad</a:t>
            </a:r>
          </a:p>
          <a:p>
            <a:pPr lvl="2"/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Demografía de la informalidad</a:t>
            </a:r>
          </a:p>
          <a:p>
            <a:pPr lvl="2"/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Quienes contratan en informalidad</a:t>
            </a:r>
          </a:p>
          <a:p>
            <a:pPr lvl="2"/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La informalidad en el tiempo</a:t>
            </a:r>
          </a:p>
          <a:p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Segmentación del mercado laboral y segmentación distributiva: explorando los mecanismos</a:t>
            </a:r>
          </a:p>
          <a:p>
            <a:pPr lvl="2"/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Informalidad y exposición al desempleo</a:t>
            </a:r>
          </a:p>
          <a:p>
            <a:pPr lvl="2"/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Informalidad, seguridad social y desigualdad</a:t>
            </a:r>
          </a:p>
          <a:p>
            <a:pPr lvl="2"/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Informalidad, inflación y desigualdad</a:t>
            </a:r>
          </a:p>
          <a:p>
            <a:r>
              <a:rPr lang="es-AR" dirty="0" smtClean="0">
                <a:solidFill>
                  <a:schemeClr val="bg2">
                    <a:lumMod val="90000"/>
                  </a:schemeClr>
                </a:solidFill>
              </a:rPr>
              <a:t>Otros aspectos relevantes</a:t>
            </a:r>
          </a:p>
          <a:p>
            <a:pPr lvl="1"/>
            <a:endParaRPr lang="es-AR" dirty="0" smtClean="0"/>
          </a:p>
          <a:p>
            <a:pPr>
              <a:buNone/>
            </a:pPr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Evolución del desempleo</a:t>
            </a:r>
            <a:endParaRPr lang="es-AR" dirty="0"/>
          </a:p>
        </p:txBody>
      </p:sp>
      <p:pic>
        <p:nvPicPr>
          <p:cNvPr id="4" name="Picture 1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200923"/>
            <a:ext cx="7000923" cy="497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Elasticidad empleo/ingreso</a:t>
            </a:r>
            <a:endParaRPr lang="es-AR" dirty="0"/>
          </a:p>
        </p:txBody>
      </p:sp>
      <p:pic>
        <p:nvPicPr>
          <p:cNvPr id="4" name="Picture 1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023" y="1273231"/>
            <a:ext cx="7661954" cy="48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Evolución del empleo registrado</a:t>
            </a:r>
            <a:endParaRPr lang="es-AR" dirty="0"/>
          </a:p>
        </p:txBody>
      </p:sp>
      <p:pic>
        <p:nvPicPr>
          <p:cNvPr id="4" name="Picture 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214422"/>
            <a:ext cx="7572428" cy="5090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62886" y="2143116"/>
            <a:ext cx="2667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Los segmentos del mercado laboral</a:t>
            </a:r>
            <a:endParaRPr lang="es-AR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233588"/>
            <a:ext cx="7858180" cy="5122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Condición de formalidad e ingresos (I)</a:t>
            </a:r>
            <a:endParaRPr lang="es-AR" dirty="0"/>
          </a:p>
        </p:txBody>
      </p:sp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51215"/>
            <a:ext cx="8126441" cy="4892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Condición de formalidad e ingresos (II)</a:t>
            </a:r>
            <a:endParaRPr lang="es-AR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191521"/>
            <a:ext cx="7767667" cy="5007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388</TotalTime>
  <Words>695</Words>
  <Application>Microsoft Office PowerPoint</Application>
  <PresentationFormat>Presentación en pantalla (4:3)</PresentationFormat>
  <Paragraphs>126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Origen</vt:lpstr>
      <vt:lpstr>Mercado laboral, segmentación y desigualdad</vt:lpstr>
      <vt:lpstr>INDICE</vt:lpstr>
      <vt:lpstr>INDICE</vt:lpstr>
      <vt:lpstr>Evolución del desempleo</vt:lpstr>
      <vt:lpstr>Elasticidad empleo/ingreso</vt:lpstr>
      <vt:lpstr>Evolución del empleo registrado</vt:lpstr>
      <vt:lpstr>Los segmentos del mercado laboral</vt:lpstr>
      <vt:lpstr>Condición de formalidad e ingresos (I)</vt:lpstr>
      <vt:lpstr>Condición de formalidad e ingresos (II)</vt:lpstr>
      <vt:lpstr>Condición de formalidad e ingresos (III)</vt:lpstr>
      <vt:lpstr>INDICE</vt:lpstr>
      <vt:lpstr>Capital humano e informalidad (I)</vt:lpstr>
      <vt:lpstr>Capital humano e informalidad (II)</vt:lpstr>
      <vt:lpstr>Capital humano e informalidad (III)</vt:lpstr>
      <vt:lpstr>Demografía e informalidad</vt:lpstr>
      <vt:lpstr>¿Quiénes contratan en la informalidad?</vt:lpstr>
      <vt:lpstr>La informalidad en el tiempo</vt:lpstr>
      <vt:lpstr>La informalidad en el tiempo</vt:lpstr>
      <vt:lpstr>INDICE</vt:lpstr>
      <vt:lpstr>Informalidad y exposición al desempleo</vt:lpstr>
      <vt:lpstr>Informalidad y exposición al desempleo</vt:lpstr>
      <vt:lpstr>Informalidad, seguridad social y desigualdad</vt:lpstr>
      <vt:lpstr>Informalidad, inflación y desigualdad</vt:lpstr>
      <vt:lpstr>INDICE</vt:lpstr>
      <vt:lpstr>La informalidad y sus costos</vt:lpstr>
      <vt:lpstr>La efectividad de algunas políticas publicas</vt:lpstr>
      <vt:lpstr>Los ciclos de la pobreza</vt:lpstr>
      <vt:lpstr>Pobreza, el desempleo y la inflación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Mercado laboral, segmentación y desigualdad</dc:title>
  <dc:creator>USUARIO</dc:creator>
  <cp:lastModifiedBy>Alfredo</cp:lastModifiedBy>
  <cp:revision>3</cp:revision>
  <dcterms:created xsi:type="dcterms:W3CDTF">2010-09-30T20:21:40Z</dcterms:created>
  <dcterms:modified xsi:type="dcterms:W3CDTF">2010-10-18T23:21:33Z</dcterms:modified>
</cp:coreProperties>
</file>