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7" r:id="rId16"/>
    <p:sldId id="279" r:id="rId17"/>
    <p:sldId id="278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.USUARIO-PC\Documents\Facultad\Temas%20de%20Economia%20Argentina\Pobreza%20y%20Distribucion%20Y\Para%20la%20presentaci&#243;n%20DY%20M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ES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dLblPos val="inEnd"/>
            <c:showVal val="1"/>
          </c:dLbls>
          <c:cat>
            <c:strRef>
              <c:f>'Ingreso Arg'!$A$20:$F$20</c:f>
              <c:strCache>
                <c:ptCount val="6"/>
                <c:pt idx="0">
                  <c:v>10/1</c:v>
                </c:pt>
                <c:pt idx="1">
                  <c:v>90/10</c:v>
                </c:pt>
                <c:pt idx="2">
                  <c:v>95/5</c:v>
                </c:pt>
                <c:pt idx="3">
                  <c:v>95/50</c:v>
                </c:pt>
                <c:pt idx="4">
                  <c:v>50/5</c:v>
                </c:pt>
                <c:pt idx="5">
                  <c:v>95/80</c:v>
                </c:pt>
              </c:strCache>
            </c:strRef>
          </c:cat>
          <c:val>
            <c:numRef>
              <c:f>'Ingreso Arg'!$A$21:$F$21</c:f>
              <c:numCache>
                <c:formatCode>0.0</c:formatCode>
                <c:ptCount val="6"/>
                <c:pt idx="0">
                  <c:v>23.105793999999989</c:v>
                </c:pt>
                <c:pt idx="1">
                  <c:v>9.6917341000000015</c:v>
                </c:pt>
                <c:pt idx="2">
                  <c:v>18.546250000000001</c:v>
                </c:pt>
                <c:pt idx="3">
                  <c:v>3.6128627999999985</c:v>
                </c:pt>
                <c:pt idx="4">
                  <c:v>5.1333944000000002</c:v>
                </c:pt>
                <c:pt idx="5">
                  <c:v>1.8138818999999993</c:v>
                </c:pt>
              </c:numCache>
            </c:numRef>
          </c:val>
        </c:ser>
        <c:axId val="61389056"/>
        <c:axId val="65286144"/>
      </c:barChart>
      <c:catAx>
        <c:axId val="613890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286144"/>
        <c:crosses val="autoZero"/>
        <c:auto val="1"/>
        <c:lblAlgn val="ctr"/>
        <c:lblOffset val="100"/>
      </c:catAx>
      <c:valAx>
        <c:axId val="6528614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138905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10"/>
  <c:chart>
    <c:plotArea>
      <c:layout/>
      <c:lineChart>
        <c:grouping val="standard"/>
        <c:ser>
          <c:idx val="0"/>
          <c:order val="0"/>
          <c:tx>
            <c:v>Total</c:v>
          </c:tx>
          <c:marker>
            <c:symbol val="none"/>
          </c:marker>
          <c:cat>
            <c:strRef>
              <c:f>'Ingreso Arg'!$A$85:$A$99</c:f>
              <c:strCache>
                <c:ptCount val="14"/>
                <c:pt idx="0">
                  <c:v>2003-II **</c:v>
                </c:pt>
                <c:pt idx="1">
                  <c:v>2003-II</c:v>
                </c:pt>
                <c:pt idx="2">
                  <c:v>2004-I</c:v>
                </c:pt>
                <c:pt idx="3">
                  <c:v>2004-II</c:v>
                </c:pt>
                <c:pt idx="4">
                  <c:v>2005-I</c:v>
                </c:pt>
                <c:pt idx="5">
                  <c:v>2005-II</c:v>
                </c:pt>
                <c:pt idx="6">
                  <c:v>2006-I</c:v>
                </c:pt>
                <c:pt idx="7">
                  <c:v>2006-II</c:v>
                </c:pt>
                <c:pt idx="8">
                  <c:v>2007-I</c:v>
                </c:pt>
                <c:pt idx="9">
                  <c:v>2007-II</c:v>
                </c:pt>
                <c:pt idx="10">
                  <c:v>2008-I</c:v>
                </c:pt>
                <c:pt idx="11">
                  <c:v>2008-II</c:v>
                </c:pt>
                <c:pt idx="12">
                  <c:v>2009-I</c:v>
                </c:pt>
                <c:pt idx="13">
                  <c:v>2009-II</c:v>
                </c:pt>
              </c:strCache>
            </c:strRef>
          </c:cat>
          <c:val>
            <c:numRef>
              <c:f>'Ingreso Arg'!$B$84:$B$98</c:f>
              <c:numCache>
                <c:formatCode>0.0</c:formatCode>
                <c:ptCount val="15"/>
                <c:pt idx="0">
                  <c:v>50.007611000000004</c:v>
                </c:pt>
                <c:pt idx="1">
                  <c:v>50.007611000000004</c:v>
                </c:pt>
                <c:pt idx="2">
                  <c:v>49.480865999999999</c:v>
                </c:pt>
                <c:pt idx="3">
                  <c:v>48.335971000000001</c:v>
                </c:pt>
                <c:pt idx="4">
                  <c:v>47.836440999999994</c:v>
                </c:pt>
                <c:pt idx="5">
                  <c:v>47.010041999999999</c:v>
                </c:pt>
                <c:pt idx="6">
                  <c:v>45.737487999999999</c:v>
                </c:pt>
                <c:pt idx="7">
                  <c:v>43.934940999999995</c:v>
                </c:pt>
                <c:pt idx="8">
                  <c:v>42.667496</c:v>
                </c:pt>
                <c:pt idx="9">
                  <c:v>40.884924999999996</c:v>
                </c:pt>
                <c:pt idx="10">
                  <c:v>39.504625999999995</c:v>
                </c:pt>
                <c:pt idx="11">
                  <c:v>37.247005000000001</c:v>
                </c:pt>
                <c:pt idx="12">
                  <c:v>36.781354</c:v>
                </c:pt>
                <c:pt idx="13">
                  <c:v>36.004163000000005</c:v>
                </c:pt>
                <c:pt idx="14">
                  <c:v>36.012771000000001</c:v>
                </c:pt>
              </c:numCache>
            </c:numRef>
          </c:val>
        </c:ser>
        <c:ser>
          <c:idx val="1"/>
          <c:order val="1"/>
          <c:tx>
            <c:v>Baja</c:v>
          </c:tx>
          <c:marker>
            <c:symbol val="none"/>
          </c:marker>
          <c:val>
            <c:numRef>
              <c:f>'Ingreso Arg'!$J$84:$J$98</c:f>
              <c:numCache>
                <c:formatCode>0.0</c:formatCode>
                <c:ptCount val="15"/>
                <c:pt idx="0">
                  <c:v>65.304384999999982</c:v>
                </c:pt>
                <c:pt idx="1">
                  <c:v>65.304384999999982</c:v>
                </c:pt>
                <c:pt idx="2">
                  <c:v>64.753090999999998</c:v>
                </c:pt>
                <c:pt idx="3">
                  <c:v>62.354365999999999</c:v>
                </c:pt>
                <c:pt idx="4">
                  <c:v>64.330975999999978</c:v>
                </c:pt>
                <c:pt idx="5">
                  <c:v>62.319406999999998</c:v>
                </c:pt>
                <c:pt idx="6">
                  <c:v>61.000452000000003</c:v>
                </c:pt>
                <c:pt idx="7">
                  <c:v>58.459956999999996</c:v>
                </c:pt>
                <c:pt idx="8">
                  <c:v>57.775925000000022</c:v>
                </c:pt>
                <c:pt idx="9">
                  <c:v>54.213286999999994</c:v>
                </c:pt>
                <c:pt idx="10">
                  <c:v>55.197470000000003</c:v>
                </c:pt>
                <c:pt idx="11">
                  <c:v>51.522177000000013</c:v>
                </c:pt>
                <c:pt idx="12">
                  <c:v>52.250777000000006</c:v>
                </c:pt>
                <c:pt idx="13">
                  <c:v>50.924774000000006</c:v>
                </c:pt>
                <c:pt idx="14">
                  <c:v>51.387690999999997</c:v>
                </c:pt>
              </c:numCache>
            </c:numRef>
          </c:val>
        </c:ser>
        <c:ser>
          <c:idx val="2"/>
          <c:order val="2"/>
          <c:tx>
            <c:v>Media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'Ingreso Arg'!$K$84:$K$98</c:f>
              <c:numCache>
                <c:formatCode>0.0</c:formatCode>
                <c:ptCount val="15"/>
                <c:pt idx="0">
                  <c:v>45.186011000000001</c:v>
                </c:pt>
                <c:pt idx="1">
                  <c:v>45.186011000000001</c:v>
                </c:pt>
                <c:pt idx="2">
                  <c:v>45.062625000000011</c:v>
                </c:pt>
                <c:pt idx="3">
                  <c:v>44.350300999999995</c:v>
                </c:pt>
                <c:pt idx="4">
                  <c:v>40.289902000000012</c:v>
                </c:pt>
                <c:pt idx="5">
                  <c:v>39.630384000000006</c:v>
                </c:pt>
                <c:pt idx="6">
                  <c:v>39.448359000000011</c:v>
                </c:pt>
                <c:pt idx="7">
                  <c:v>37.472931000000003</c:v>
                </c:pt>
                <c:pt idx="8">
                  <c:v>35.483947999999998</c:v>
                </c:pt>
                <c:pt idx="9">
                  <c:v>36.444697999999995</c:v>
                </c:pt>
                <c:pt idx="10">
                  <c:v>32.433392000000012</c:v>
                </c:pt>
                <c:pt idx="11">
                  <c:v>31.477302000000002</c:v>
                </c:pt>
                <c:pt idx="12">
                  <c:v>30.932228999999989</c:v>
                </c:pt>
                <c:pt idx="13">
                  <c:v>31.771025000000005</c:v>
                </c:pt>
                <c:pt idx="14">
                  <c:v>31.887989000000001</c:v>
                </c:pt>
              </c:numCache>
            </c:numRef>
          </c:val>
        </c:ser>
        <c:ser>
          <c:idx val="3"/>
          <c:order val="3"/>
          <c:tx>
            <c:v>Alta</c:v>
          </c:tx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val>
            <c:numRef>
              <c:f>'Ingreso Arg'!$L$84:$L$98</c:f>
              <c:numCache>
                <c:formatCode>0.0</c:formatCode>
                <c:ptCount val="15"/>
                <c:pt idx="0">
                  <c:v>22.742008999999989</c:v>
                </c:pt>
                <c:pt idx="1">
                  <c:v>22.742008999999989</c:v>
                </c:pt>
                <c:pt idx="2">
                  <c:v>22.482106999999978</c:v>
                </c:pt>
                <c:pt idx="3">
                  <c:v>22.652754000000005</c:v>
                </c:pt>
                <c:pt idx="4">
                  <c:v>20.950445999999989</c:v>
                </c:pt>
                <c:pt idx="5">
                  <c:v>23.035350000000001</c:v>
                </c:pt>
                <c:pt idx="6">
                  <c:v>20.196189</c:v>
                </c:pt>
                <c:pt idx="7">
                  <c:v>20.02473199999999</c:v>
                </c:pt>
                <c:pt idx="8">
                  <c:v>19.460095999999989</c:v>
                </c:pt>
                <c:pt idx="9">
                  <c:v>17.866928999999999</c:v>
                </c:pt>
                <c:pt idx="10">
                  <c:v>17.92067599999999</c:v>
                </c:pt>
                <c:pt idx="11">
                  <c:v>16.314978000000021</c:v>
                </c:pt>
                <c:pt idx="12">
                  <c:v>15.871169</c:v>
                </c:pt>
                <c:pt idx="13">
                  <c:v>14.790890000000001</c:v>
                </c:pt>
                <c:pt idx="14">
                  <c:v>15.191324999999999</c:v>
                </c:pt>
              </c:numCache>
            </c:numRef>
          </c:val>
        </c:ser>
        <c:marker val="1"/>
        <c:axId val="65714432"/>
        <c:axId val="65724416"/>
      </c:lineChart>
      <c:catAx>
        <c:axId val="65714432"/>
        <c:scaling>
          <c:orientation val="minMax"/>
        </c:scaling>
        <c:axPos val="b"/>
        <c:numFmt formatCode="General" sourceLinked="1"/>
        <c:tickLblPos val="nextTo"/>
        <c:crossAx val="65724416"/>
        <c:crosses val="autoZero"/>
        <c:auto val="1"/>
        <c:lblAlgn val="ctr"/>
        <c:lblOffset val="100"/>
      </c:catAx>
      <c:valAx>
        <c:axId val="65724416"/>
        <c:scaling>
          <c:orientation val="minMax"/>
        </c:scaling>
        <c:axPos val="l"/>
        <c:majorGridlines/>
        <c:numFmt formatCode="0.0" sourceLinked="1"/>
        <c:tickLblPos val="nextTo"/>
        <c:crossAx val="65714432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6"/>
  <c:chart>
    <c:plotArea>
      <c:layout/>
      <c:lineChart>
        <c:grouping val="standard"/>
        <c:ser>
          <c:idx val="0"/>
          <c:order val="0"/>
          <c:spPr>
            <a:ln w="4127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'Ingreso Arg'!$A$24:$A$33</c:f>
              <c:strCache>
                <c:ptCount val="10"/>
                <c:pt idx="0">
                  <c:v>2005-I</c:v>
                </c:pt>
                <c:pt idx="1">
                  <c:v>2005-II</c:v>
                </c:pt>
                <c:pt idx="2">
                  <c:v>2006-I</c:v>
                </c:pt>
                <c:pt idx="3">
                  <c:v>2006-II</c:v>
                </c:pt>
                <c:pt idx="4">
                  <c:v>2007-I</c:v>
                </c:pt>
                <c:pt idx="5">
                  <c:v>2007-II</c:v>
                </c:pt>
                <c:pt idx="6">
                  <c:v>2008-I</c:v>
                </c:pt>
                <c:pt idx="7">
                  <c:v>2008-II</c:v>
                </c:pt>
                <c:pt idx="8">
                  <c:v>2009-I</c:v>
                </c:pt>
                <c:pt idx="9">
                  <c:v>2009-II</c:v>
                </c:pt>
              </c:strCache>
            </c:strRef>
          </c:cat>
          <c:val>
            <c:numRef>
              <c:f>'Ingreso Arg'!$B$24:$B$33</c:f>
              <c:numCache>
                <c:formatCode>0.000</c:formatCode>
                <c:ptCount val="10"/>
                <c:pt idx="0">
                  <c:v>0.49105365000000001</c:v>
                </c:pt>
                <c:pt idx="1">
                  <c:v>0.49031359000000024</c:v>
                </c:pt>
                <c:pt idx="2">
                  <c:v>0.47896730000000015</c:v>
                </c:pt>
                <c:pt idx="3">
                  <c:v>0.47387714000000014</c:v>
                </c:pt>
                <c:pt idx="4">
                  <c:v>0.46656167000000015</c:v>
                </c:pt>
                <c:pt idx="5">
                  <c:v>0.46902390000000022</c:v>
                </c:pt>
                <c:pt idx="6">
                  <c:v>0.45643202000000005</c:v>
                </c:pt>
                <c:pt idx="7">
                  <c:v>0.46320766000000002</c:v>
                </c:pt>
                <c:pt idx="8">
                  <c:v>0.45841105000000004</c:v>
                </c:pt>
                <c:pt idx="9">
                  <c:v>0.44664708999999997</c:v>
                </c:pt>
              </c:numCache>
            </c:numRef>
          </c:val>
        </c:ser>
        <c:marker val="1"/>
        <c:axId val="65321984"/>
        <c:axId val="65323776"/>
      </c:lineChart>
      <c:catAx>
        <c:axId val="653219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323776"/>
        <c:crosses val="autoZero"/>
        <c:auto val="1"/>
        <c:lblAlgn val="ctr"/>
        <c:lblOffset val="100"/>
      </c:catAx>
      <c:valAx>
        <c:axId val="65323776"/>
        <c:scaling>
          <c:orientation val="minMax"/>
        </c:scaling>
        <c:axPos val="l"/>
        <c:numFmt formatCode="0.000" sourceLinked="1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3219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howVal val="1"/>
          </c:dLbls>
          <c:cat>
            <c:strRef>
              <c:f>'Ingreso Arg'!$A$36:$A$43</c:f>
              <c:strCache>
                <c:ptCount val="8"/>
                <c:pt idx="0">
                  <c:v>Argentina 09</c:v>
                </c:pt>
                <c:pt idx="1">
                  <c:v>Bolivia 07</c:v>
                </c:pt>
                <c:pt idx="2">
                  <c:v>Brasil 08</c:v>
                </c:pt>
                <c:pt idx="3">
                  <c:v>Costa Rica 09</c:v>
                </c:pt>
                <c:pt idx="4">
                  <c:v>Chile 06</c:v>
                </c:pt>
                <c:pt idx="5">
                  <c:v>Honduras 08</c:v>
                </c:pt>
                <c:pt idx="6">
                  <c:v>México 08</c:v>
                </c:pt>
                <c:pt idx="7">
                  <c:v>Uruguay 08</c:v>
                </c:pt>
              </c:strCache>
            </c:strRef>
          </c:cat>
          <c:val>
            <c:numRef>
              <c:f>'Ingreso Arg'!$B$36:$B$43</c:f>
              <c:numCache>
                <c:formatCode>General</c:formatCode>
                <c:ptCount val="8"/>
                <c:pt idx="0">
                  <c:v>0.44700000000000001</c:v>
                </c:pt>
                <c:pt idx="1">
                  <c:v>0.57199999999999995</c:v>
                </c:pt>
                <c:pt idx="2">
                  <c:v>0.54200000000000004</c:v>
                </c:pt>
                <c:pt idx="3">
                  <c:v>0.502</c:v>
                </c:pt>
                <c:pt idx="4">
                  <c:v>0.51800000000000002</c:v>
                </c:pt>
                <c:pt idx="5">
                  <c:v>0.58099999999999996</c:v>
                </c:pt>
                <c:pt idx="6">
                  <c:v>0.505</c:v>
                </c:pt>
                <c:pt idx="7">
                  <c:v>0.44700000000000001</c:v>
                </c:pt>
              </c:numCache>
            </c:numRef>
          </c:val>
        </c:ser>
        <c:axId val="65422080"/>
        <c:axId val="65423616"/>
      </c:barChart>
      <c:catAx>
        <c:axId val="654220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423616"/>
        <c:crosses val="autoZero"/>
        <c:auto val="1"/>
        <c:lblAlgn val="ctr"/>
        <c:lblOffset val="100"/>
      </c:catAx>
      <c:valAx>
        <c:axId val="65423616"/>
        <c:scaling>
          <c:orientation val="minMax"/>
          <c:min val="0.3000000000000003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42208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18"/>
  <c:chart>
    <c:plotArea>
      <c:layout/>
      <c:lineChart>
        <c:grouping val="standard"/>
        <c:ser>
          <c:idx val="0"/>
          <c:order val="0"/>
          <c:tx>
            <c:v>US$ 2,5</c:v>
          </c:tx>
          <c:marker>
            <c:symbol val="none"/>
          </c:marker>
          <c:cat>
            <c:strRef>
              <c:f>'Ingreso Arg'!$A$135:$A$149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Arg'!$B$135:$B$149</c:f>
              <c:numCache>
                <c:formatCode>0.0</c:formatCode>
                <c:ptCount val="15"/>
                <c:pt idx="0">
                  <c:v>24.331765999999998</c:v>
                </c:pt>
                <c:pt idx="1">
                  <c:v>23.243980000000001</c:v>
                </c:pt>
                <c:pt idx="2">
                  <c:v>22.244078999999999</c:v>
                </c:pt>
                <c:pt idx="3">
                  <c:v>20.39250599999999</c:v>
                </c:pt>
                <c:pt idx="4">
                  <c:v>17.171762000000001</c:v>
                </c:pt>
                <c:pt idx="5">
                  <c:v>15.839447000000005</c:v>
                </c:pt>
                <c:pt idx="6">
                  <c:v>13.435549000000005</c:v>
                </c:pt>
                <c:pt idx="7">
                  <c:v>12.743776999999998</c:v>
                </c:pt>
                <c:pt idx="8">
                  <c:v>10.436693</c:v>
                </c:pt>
                <c:pt idx="9">
                  <c:v>9.5053075000000007</c:v>
                </c:pt>
                <c:pt idx="10">
                  <c:v>9.0206735999999985</c:v>
                </c:pt>
                <c:pt idx="11">
                  <c:v>8.705243900000001</c:v>
                </c:pt>
                <c:pt idx="12">
                  <c:v>8.3987773999999984</c:v>
                </c:pt>
                <c:pt idx="13">
                  <c:v>8.3521505000000058</c:v>
                </c:pt>
                <c:pt idx="14">
                  <c:v>8.058228999999999</c:v>
                </c:pt>
              </c:numCache>
            </c:numRef>
          </c:val>
        </c:ser>
        <c:ser>
          <c:idx val="1"/>
          <c:order val="1"/>
          <c:tx>
            <c:v>US$ 4</c:v>
          </c:tx>
          <c:marker>
            <c:symbol val="none"/>
          </c:marker>
          <c:val>
            <c:numRef>
              <c:f>'Ingreso Arg'!$C$135:$C$149</c:f>
              <c:numCache>
                <c:formatCode>0.0</c:formatCode>
                <c:ptCount val="15"/>
                <c:pt idx="0">
                  <c:v>39.818532000000012</c:v>
                </c:pt>
                <c:pt idx="1">
                  <c:v>38.271950000000011</c:v>
                </c:pt>
                <c:pt idx="2">
                  <c:v>36.963269000000004</c:v>
                </c:pt>
                <c:pt idx="3">
                  <c:v>35.660457000000001</c:v>
                </c:pt>
                <c:pt idx="4">
                  <c:v>30.826066999999988</c:v>
                </c:pt>
                <c:pt idx="5">
                  <c:v>28.97367899999999</c:v>
                </c:pt>
                <c:pt idx="6">
                  <c:v>26.283040999999983</c:v>
                </c:pt>
                <c:pt idx="7">
                  <c:v>23.880465000000001</c:v>
                </c:pt>
                <c:pt idx="8">
                  <c:v>20.746099999999981</c:v>
                </c:pt>
                <c:pt idx="9">
                  <c:v>19.124545999999999</c:v>
                </c:pt>
                <c:pt idx="10">
                  <c:v>19.707073000000001</c:v>
                </c:pt>
                <c:pt idx="11">
                  <c:v>17.642618999999989</c:v>
                </c:pt>
                <c:pt idx="12">
                  <c:v>17.58038199999999</c:v>
                </c:pt>
                <c:pt idx="13">
                  <c:v>16.88382</c:v>
                </c:pt>
                <c:pt idx="14">
                  <c:v>16.838487000000001</c:v>
                </c:pt>
              </c:numCache>
            </c:numRef>
          </c:val>
        </c:ser>
        <c:marker val="1"/>
        <c:axId val="65452288"/>
        <c:axId val="65458176"/>
      </c:lineChart>
      <c:catAx>
        <c:axId val="65452288"/>
        <c:scaling>
          <c:orientation val="minMax"/>
        </c:scaling>
        <c:axPos val="b"/>
        <c:tickLblPos val="nextTo"/>
        <c:crossAx val="65458176"/>
        <c:crosses val="autoZero"/>
        <c:auto val="1"/>
        <c:lblAlgn val="ctr"/>
        <c:lblOffset val="100"/>
      </c:catAx>
      <c:valAx>
        <c:axId val="65458176"/>
        <c:scaling>
          <c:orientation val="minMax"/>
        </c:scaling>
        <c:axPos val="l"/>
        <c:numFmt formatCode="0.0" sourceLinked="1"/>
        <c:tickLblPos val="nextTo"/>
        <c:crossAx val="654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62489063867146"/>
          <c:y val="7.369021580635754E-2"/>
          <c:w val="0.16937510936132991"/>
          <c:h val="0.16743438320209997"/>
        </c:manualLayout>
      </c:layout>
      <c:overlay val="1"/>
    </c:legend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18"/>
  <c:chart>
    <c:plotArea>
      <c:layout/>
      <c:lineChart>
        <c:grouping val="standard"/>
        <c:ser>
          <c:idx val="0"/>
          <c:order val="0"/>
          <c:tx>
            <c:strRef>
              <c:f>'Ingreso Arg'!$C$152</c:f>
              <c:strCache>
                <c:ptCount val="1"/>
                <c:pt idx="0">
                  <c:v>GBA</c:v>
                </c:pt>
              </c:strCache>
            </c:strRef>
          </c:tx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Arg'!$C$153:$C$167</c:f>
              <c:numCache>
                <c:formatCode>0.0</c:formatCode>
                <c:ptCount val="15"/>
                <c:pt idx="0">
                  <c:v>21.976164000000001</c:v>
                </c:pt>
                <c:pt idx="1">
                  <c:v>20.827618999999999</c:v>
                </c:pt>
                <c:pt idx="2">
                  <c:v>19.634791000000011</c:v>
                </c:pt>
                <c:pt idx="3">
                  <c:v>17.671106000000005</c:v>
                </c:pt>
                <c:pt idx="4">
                  <c:v>14.500609000000004</c:v>
                </c:pt>
                <c:pt idx="5">
                  <c:v>13.600653000000001</c:v>
                </c:pt>
                <c:pt idx="6">
                  <c:v>10.769934000000005</c:v>
                </c:pt>
                <c:pt idx="7">
                  <c:v>10.935934000000005</c:v>
                </c:pt>
                <c:pt idx="8">
                  <c:v>8.6906662000000008</c:v>
                </c:pt>
                <c:pt idx="9">
                  <c:v>7.6301037999999997</c:v>
                </c:pt>
                <c:pt idx="10">
                  <c:v>8.269419500000005</c:v>
                </c:pt>
                <c:pt idx="11">
                  <c:v>7.5069072999999973</c:v>
                </c:pt>
                <c:pt idx="12">
                  <c:v>7.2242077999999985</c:v>
                </c:pt>
                <c:pt idx="13">
                  <c:v>6.4342008000000002</c:v>
                </c:pt>
                <c:pt idx="14">
                  <c:v>6.5894417000000027</c:v>
                </c:pt>
              </c:numCache>
            </c:numRef>
          </c:val>
        </c:ser>
        <c:ser>
          <c:idx val="1"/>
          <c:order val="1"/>
          <c:tx>
            <c:strRef>
              <c:f>'Ingreso Arg'!$D$152</c:f>
              <c:strCache>
                <c:ptCount val="1"/>
                <c:pt idx="0">
                  <c:v>Pampeana</c:v>
                </c:pt>
              </c:strCache>
            </c:strRef>
          </c:tx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Arg'!$D$153:$D$167</c:f>
              <c:numCache>
                <c:formatCode>0.0</c:formatCode>
                <c:ptCount val="15"/>
                <c:pt idx="0">
                  <c:v>22.150694000000001</c:v>
                </c:pt>
                <c:pt idx="1">
                  <c:v>21.602205000000001</c:v>
                </c:pt>
                <c:pt idx="2">
                  <c:v>21.036873000000011</c:v>
                </c:pt>
                <c:pt idx="3">
                  <c:v>18.383434999999984</c:v>
                </c:pt>
                <c:pt idx="4">
                  <c:v>15.337478000000001</c:v>
                </c:pt>
                <c:pt idx="5">
                  <c:v>14.550678</c:v>
                </c:pt>
                <c:pt idx="6">
                  <c:v>13.103474</c:v>
                </c:pt>
                <c:pt idx="7">
                  <c:v>10.935602000000005</c:v>
                </c:pt>
                <c:pt idx="8">
                  <c:v>9.357794800000006</c:v>
                </c:pt>
                <c:pt idx="9">
                  <c:v>8.8099290000000003</c:v>
                </c:pt>
                <c:pt idx="10">
                  <c:v>6.4519419999999998</c:v>
                </c:pt>
                <c:pt idx="11">
                  <c:v>7.1756279999999997</c:v>
                </c:pt>
                <c:pt idx="12">
                  <c:v>7.0241863999999943</c:v>
                </c:pt>
                <c:pt idx="13">
                  <c:v>7.7648168999999942</c:v>
                </c:pt>
                <c:pt idx="14">
                  <c:v>7.7534919999999996</c:v>
                </c:pt>
              </c:numCache>
            </c:numRef>
          </c:val>
        </c:ser>
        <c:ser>
          <c:idx val="2"/>
          <c:order val="2"/>
          <c:tx>
            <c:strRef>
              <c:f>'Ingreso Arg'!$E$152</c:f>
              <c:strCache>
                <c:ptCount val="1"/>
                <c:pt idx="0">
                  <c:v>Cuyo</c:v>
                </c:pt>
              </c:strCache>
            </c:strRef>
          </c:tx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Arg'!$E$153:$E$167</c:f>
              <c:numCache>
                <c:formatCode>0.0</c:formatCode>
                <c:ptCount val="15"/>
                <c:pt idx="0">
                  <c:v>25.068992999999985</c:v>
                </c:pt>
                <c:pt idx="1">
                  <c:v>24.202251</c:v>
                </c:pt>
                <c:pt idx="2">
                  <c:v>23.715534999999988</c:v>
                </c:pt>
                <c:pt idx="3">
                  <c:v>22.463731999999982</c:v>
                </c:pt>
                <c:pt idx="4">
                  <c:v>19.364374999999999</c:v>
                </c:pt>
                <c:pt idx="5">
                  <c:v>15.753743</c:v>
                </c:pt>
                <c:pt idx="6">
                  <c:v>15.231560999999999</c:v>
                </c:pt>
                <c:pt idx="7">
                  <c:v>12.669587000000005</c:v>
                </c:pt>
                <c:pt idx="8">
                  <c:v>10.699025000000001</c:v>
                </c:pt>
                <c:pt idx="9">
                  <c:v>9.4584348000000062</c:v>
                </c:pt>
                <c:pt idx="10">
                  <c:v>8.3394091000000028</c:v>
                </c:pt>
                <c:pt idx="11">
                  <c:v>7.7602079000000002</c:v>
                </c:pt>
                <c:pt idx="12">
                  <c:v>8.2734156000000034</c:v>
                </c:pt>
                <c:pt idx="13">
                  <c:v>9.4201254999999993</c:v>
                </c:pt>
                <c:pt idx="14">
                  <c:v>10.615540000000006</c:v>
                </c:pt>
              </c:numCache>
            </c:numRef>
          </c:val>
        </c:ser>
        <c:ser>
          <c:idx val="3"/>
          <c:order val="3"/>
          <c:tx>
            <c:strRef>
              <c:f>'Ingreso Arg'!$F$152</c:f>
              <c:strCache>
                <c:ptCount val="1"/>
                <c:pt idx="0">
                  <c:v>NOA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Arg'!$F$153:$F$167</c:f>
              <c:numCache>
                <c:formatCode>0.0</c:formatCode>
                <c:ptCount val="15"/>
                <c:pt idx="0">
                  <c:v>34.924188000000001</c:v>
                </c:pt>
                <c:pt idx="1">
                  <c:v>34.327334</c:v>
                </c:pt>
                <c:pt idx="2">
                  <c:v>33.245981</c:v>
                </c:pt>
                <c:pt idx="3">
                  <c:v>33.503880999999993</c:v>
                </c:pt>
                <c:pt idx="4">
                  <c:v>28.537907000000011</c:v>
                </c:pt>
                <c:pt idx="5">
                  <c:v>26.288053999999985</c:v>
                </c:pt>
                <c:pt idx="6">
                  <c:v>23.062210999999984</c:v>
                </c:pt>
                <c:pt idx="7">
                  <c:v>21.613637000000001</c:v>
                </c:pt>
                <c:pt idx="8">
                  <c:v>18.253406999999989</c:v>
                </c:pt>
                <c:pt idx="9">
                  <c:v>16.923974000000001</c:v>
                </c:pt>
                <c:pt idx="10">
                  <c:v>14.240873999999998</c:v>
                </c:pt>
                <c:pt idx="11">
                  <c:v>15.199123999999999</c:v>
                </c:pt>
                <c:pt idx="12">
                  <c:v>14.370855000000002</c:v>
                </c:pt>
                <c:pt idx="13">
                  <c:v>15.405004000000005</c:v>
                </c:pt>
                <c:pt idx="14">
                  <c:v>11.357881000000004</c:v>
                </c:pt>
              </c:numCache>
            </c:numRef>
          </c:val>
        </c:ser>
        <c:ser>
          <c:idx val="4"/>
          <c:order val="4"/>
          <c:tx>
            <c:strRef>
              <c:f>'Ingreso Arg'!$G$152</c:f>
              <c:strCache>
                <c:ptCount val="1"/>
                <c:pt idx="0">
                  <c:v>NEA</c:v>
                </c:pt>
              </c:strCache>
            </c:strRef>
          </c:tx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Arg'!$G$153:$G$167</c:f>
              <c:numCache>
                <c:formatCode>0.0</c:formatCode>
                <c:ptCount val="15"/>
                <c:pt idx="0">
                  <c:v>15.833462000000004</c:v>
                </c:pt>
                <c:pt idx="1">
                  <c:v>15.497409000000005</c:v>
                </c:pt>
                <c:pt idx="2">
                  <c:v>13.399342000000004</c:v>
                </c:pt>
                <c:pt idx="3">
                  <c:v>14.206530000000004</c:v>
                </c:pt>
                <c:pt idx="4">
                  <c:v>10.437428000000001</c:v>
                </c:pt>
                <c:pt idx="5">
                  <c:v>9.2229469000000002</c:v>
                </c:pt>
                <c:pt idx="6">
                  <c:v>5.9274431999999999</c:v>
                </c:pt>
                <c:pt idx="7">
                  <c:v>6.5425573999999971</c:v>
                </c:pt>
                <c:pt idx="8">
                  <c:v>5.7486907000000027</c:v>
                </c:pt>
                <c:pt idx="9">
                  <c:v>5.1366782999999998</c:v>
                </c:pt>
                <c:pt idx="10">
                  <c:v>4.0652727999999998</c:v>
                </c:pt>
                <c:pt idx="11">
                  <c:v>4.8110168999999967</c:v>
                </c:pt>
                <c:pt idx="12">
                  <c:v>4.4656916000000004</c:v>
                </c:pt>
                <c:pt idx="13">
                  <c:v>6.4704832000000003</c:v>
                </c:pt>
                <c:pt idx="14">
                  <c:v>4.9864813000000003</c:v>
                </c:pt>
              </c:numCache>
            </c:numRef>
          </c:val>
        </c:ser>
        <c:ser>
          <c:idx val="5"/>
          <c:order val="5"/>
          <c:tx>
            <c:strRef>
              <c:f>'Ingreso Arg'!$H$152</c:f>
              <c:strCache>
                <c:ptCount val="1"/>
                <c:pt idx="0">
                  <c:v>Patagonia</c:v>
                </c:pt>
              </c:strCache>
            </c:strRef>
          </c:tx>
          <c:marker>
            <c:symbol val="none"/>
          </c:marker>
          <c:cat>
            <c:strRef>
              <c:f>'Ingreso Arg'!$A$153:$A$167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Arg'!$H$153:$H$167</c:f>
              <c:numCache>
                <c:formatCode>0.0</c:formatCode>
                <c:ptCount val="15"/>
                <c:pt idx="0">
                  <c:v>40.323972000000012</c:v>
                </c:pt>
                <c:pt idx="1">
                  <c:v>39.915789000000004</c:v>
                </c:pt>
                <c:pt idx="2">
                  <c:v>39.570657000000004</c:v>
                </c:pt>
                <c:pt idx="3">
                  <c:v>35.211421999999999</c:v>
                </c:pt>
                <c:pt idx="4">
                  <c:v>34.028636000000013</c:v>
                </c:pt>
                <c:pt idx="5">
                  <c:v>29.612501000000005</c:v>
                </c:pt>
                <c:pt idx="6">
                  <c:v>27.001902999999999</c:v>
                </c:pt>
                <c:pt idx="7">
                  <c:v>26.579782000000002</c:v>
                </c:pt>
                <c:pt idx="8">
                  <c:v>22.117196000000011</c:v>
                </c:pt>
                <c:pt idx="9">
                  <c:v>22.009441999999989</c:v>
                </c:pt>
                <c:pt idx="10">
                  <c:v>22.699090999999999</c:v>
                </c:pt>
                <c:pt idx="11">
                  <c:v>19.907111</c:v>
                </c:pt>
                <c:pt idx="12">
                  <c:v>18.565688999999985</c:v>
                </c:pt>
                <c:pt idx="13">
                  <c:v>17.979268000000001</c:v>
                </c:pt>
                <c:pt idx="14">
                  <c:v>17.712015000000001</c:v>
                </c:pt>
              </c:numCache>
            </c:numRef>
          </c:val>
        </c:ser>
        <c:marker val="1"/>
        <c:axId val="63352192"/>
        <c:axId val="63358080"/>
      </c:lineChart>
      <c:catAx>
        <c:axId val="63352192"/>
        <c:scaling>
          <c:orientation val="minMax"/>
        </c:scaling>
        <c:axPos val="b"/>
        <c:tickLblPos val="nextTo"/>
        <c:crossAx val="63358080"/>
        <c:crosses val="autoZero"/>
        <c:auto val="1"/>
        <c:lblAlgn val="ctr"/>
        <c:lblOffset val="100"/>
      </c:catAx>
      <c:valAx>
        <c:axId val="63358080"/>
        <c:scaling>
          <c:orientation val="minMax"/>
        </c:scaling>
        <c:axPos val="l"/>
        <c:majorGridlines/>
        <c:numFmt formatCode="0.0" sourceLinked="1"/>
        <c:tickLblPos val="nextTo"/>
        <c:crossAx val="633521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col"/>
        <c:grouping val="clustered"/>
        <c:ser>
          <c:idx val="0"/>
          <c:order val="0"/>
          <c:tx>
            <c:strRef>
              <c:f>'Ingreso Arg'!$B$170</c:f>
              <c:strCache>
                <c:ptCount val="1"/>
                <c:pt idx="0">
                  <c:v>US$ 2,5</c:v>
                </c:pt>
              </c:strCache>
            </c:strRef>
          </c:tx>
          <c:cat>
            <c:strRef>
              <c:f>'Ingreso Arg'!$A$171:$A$178</c:f>
              <c:strCache>
                <c:ptCount val="8"/>
                <c:pt idx="0">
                  <c:v>Argentina 09</c:v>
                </c:pt>
                <c:pt idx="1">
                  <c:v>Bolivia 07</c:v>
                </c:pt>
                <c:pt idx="2">
                  <c:v>Brasil 08</c:v>
                </c:pt>
                <c:pt idx="3">
                  <c:v>Costa Rica 09</c:v>
                </c:pt>
                <c:pt idx="4">
                  <c:v>Chile 06</c:v>
                </c:pt>
                <c:pt idx="5">
                  <c:v>Honduras 08</c:v>
                </c:pt>
                <c:pt idx="6">
                  <c:v>México 08</c:v>
                </c:pt>
                <c:pt idx="7">
                  <c:v>Uruguay 08</c:v>
                </c:pt>
              </c:strCache>
            </c:strRef>
          </c:cat>
          <c:val>
            <c:numRef>
              <c:f>'Ingreso Arg'!$B$171:$B$178</c:f>
              <c:numCache>
                <c:formatCode>General</c:formatCode>
                <c:ptCount val="8"/>
                <c:pt idx="0">
                  <c:v>8.1</c:v>
                </c:pt>
                <c:pt idx="1">
                  <c:v>33.5</c:v>
                </c:pt>
                <c:pt idx="2">
                  <c:v>15.7</c:v>
                </c:pt>
                <c:pt idx="3">
                  <c:v>8.1</c:v>
                </c:pt>
                <c:pt idx="4">
                  <c:v>5.2</c:v>
                </c:pt>
                <c:pt idx="5">
                  <c:v>34.9</c:v>
                </c:pt>
                <c:pt idx="6">
                  <c:v>14</c:v>
                </c:pt>
                <c:pt idx="7">
                  <c:v>3.4</c:v>
                </c:pt>
              </c:numCache>
            </c:numRef>
          </c:val>
        </c:ser>
        <c:ser>
          <c:idx val="1"/>
          <c:order val="1"/>
          <c:tx>
            <c:strRef>
              <c:f>'Ingreso Arg'!$C$170</c:f>
              <c:strCache>
                <c:ptCount val="1"/>
                <c:pt idx="0">
                  <c:v>US$ 4</c:v>
                </c:pt>
              </c:strCache>
            </c:strRef>
          </c:tx>
          <c:cat>
            <c:strRef>
              <c:f>'Ingreso Arg'!$A$171:$A$178</c:f>
              <c:strCache>
                <c:ptCount val="8"/>
                <c:pt idx="0">
                  <c:v>Argentina 09</c:v>
                </c:pt>
                <c:pt idx="1">
                  <c:v>Bolivia 07</c:v>
                </c:pt>
                <c:pt idx="2">
                  <c:v>Brasil 08</c:v>
                </c:pt>
                <c:pt idx="3">
                  <c:v>Costa Rica 09</c:v>
                </c:pt>
                <c:pt idx="4">
                  <c:v>Chile 06</c:v>
                </c:pt>
                <c:pt idx="5">
                  <c:v>Honduras 08</c:v>
                </c:pt>
                <c:pt idx="6">
                  <c:v>México 08</c:v>
                </c:pt>
                <c:pt idx="7">
                  <c:v>Uruguay 08</c:v>
                </c:pt>
              </c:strCache>
            </c:strRef>
          </c:cat>
          <c:val>
            <c:numRef>
              <c:f>'Ingreso Arg'!$C$171:$C$178</c:f>
              <c:numCache>
                <c:formatCode>General</c:formatCode>
                <c:ptCount val="8"/>
                <c:pt idx="0">
                  <c:v>16.8</c:v>
                </c:pt>
                <c:pt idx="1">
                  <c:v>50.7</c:v>
                </c:pt>
                <c:pt idx="2">
                  <c:v>29.2</c:v>
                </c:pt>
                <c:pt idx="3">
                  <c:v>19.600000000000001</c:v>
                </c:pt>
                <c:pt idx="4">
                  <c:v>15.8</c:v>
                </c:pt>
                <c:pt idx="5">
                  <c:v>53.5</c:v>
                </c:pt>
                <c:pt idx="6">
                  <c:v>28.8</c:v>
                </c:pt>
                <c:pt idx="7">
                  <c:v>11.2</c:v>
                </c:pt>
              </c:numCache>
            </c:numRef>
          </c:val>
        </c:ser>
        <c:axId val="65352064"/>
        <c:axId val="65353600"/>
      </c:barChart>
      <c:catAx>
        <c:axId val="65352064"/>
        <c:scaling>
          <c:orientation val="minMax"/>
        </c:scaling>
        <c:axPos val="b"/>
        <c:tickLblPos val="nextTo"/>
        <c:crossAx val="65353600"/>
        <c:crosses val="autoZero"/>
        <c:auto val="1"/>
        <c:lblAlgn val="ctr"/>
        <c:lblOffset val="100"/>
      </c:catAx>
      <c:valAx>
        <c:axId val="65353600"/>
        <c:scaling>
          <c:orientation val="minMax"/>
        </c:scaling>
        <c:axPos val="l"/>
        <c:majorGridlines/>
        <c:numFmt formatCode="General" sourceLinked="1"/>
        <c:tickLblPos val="nextTo"/>
        <c:crossAx val="6535206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6"/>
  <c:chart>
    <c:plotArea>
      <c:layout/>
      <c:lineChart>
        <c:grouping val="standard"/>
        <c:ser>
          <c:idx val="0"/>
          <c:order val="0"/>
          <c:spPr>
            <a:ln w="47625"/>
          </c:spPr>
          <c:marker>
            <c:symbol val="none"/>
          </c:marker>
          <c:cat>
            <c:strRef>
              <c:f>'Ingreso Arg'!$A$46:$A$58</c:f>
              <c:strCache>
                <c:ptCount val="13"/>
                <c:pt idx="0">
                  <c:v>2003-II</c:v>
                </c:pt>
                <c:pt idx="1">
                  <c:v>2004-I</c:v>
                </c:pt>
                <c:pt idx="2">
                  <c:v>2004-II</c:v>
                </c:pt>
                <c:pt idx="3">
                  <c:v>2005-I</c:v>
                </c:pt>
                <c:pt idx="4">
                  <c:v>2005-II</c:v>
                </c:pt>
                <c:pt idx="5">
                  <c:v>2006-I</c:v>
                </c:pt>
                <c:pt idx="6">
                  <c:v>2006-II</c:v>
                </c:pt>
                <c:pt idx="7">
                  <c:v>2007-I</c:v>
                </c:pt>
                <c:pt idx="8">
                  <c:v>2007-II</c:v>
                </c:pt>
                <c:pt idx="9">
                  <c:v>2008-I</c:v>
                </c:pt>
                <c:pt idx="10">
                  <c:v>2008-II</c:v>
                </c:pt>
                <c:pt idx="11">
                  <c:v>2009-I</c:v>
                </c:pt>
                <c:pt idx="12">
                  <c:v>2009-II</c:v>
                </c:pt>
              </c:strCache>
            </c:strRef>
          </c:cat>
          <c:val>
            <c:numRef>
              <c:f>'Ingreso Arg'!$B$46:$B$58</c:f>
              <c:numCache>
                <c:formatCode>0.0</c:formatCode>
                <c:ptCount val="13"/>
                <c:pt idx="0">
                  <c:v>50.780078000000003</c:v>
                </c:pt>
                <c:pt idx="1">
                  <c:v>51.746715000000023</c:v>
                </c:pt>
                <c:pt idx="2">
                  <c:v>53.004501000000005</c:v>
                </c:pt>
                <c:pt idx="3">
                  <c:v>52.816932000000001</c:v>
                </c:pt>
                <c:pt idx="4">
                  <c:v>54.544001999999999</c:v>
                </c:pt>
                <c:pt idx="5">
                  <c:v>54.868165000000012</c:v>
                </c:pt>
                <c:pt idx="6">
                  <c:v>55.679242000000002</c:v>
                </c:pt>
                <c:pt idx="7">
                  <c:v>56.061295000000001</c:v>
                </c:pt>
                <c:pt idx="8">
                  <c:v>55.838060999999996</c:v>
                </c:pt>
                <c:pt idx="9">
                  <c:v>56.070284999999998</c:v>
                </c:pt>
                <c:pt idx="10">
                  <c:v>56.330756000000001</c:v>
                </c:pt>
                <c:pt idx="11">
                  <c:v>56.142076000000003</c:v>
                </c:pt>
                <c:pt idx="12">
                  <c:v>55.939805</c:v>
                </c:pt>
              </c:numCache>
            </c:numRef>
          </c:val>
        </c:ser>
        <c:marker val="1"/>
        <c:axId val="65374848"/>
        <c:axId val="65384832"/>
      </c:lineChart>
      <c:catAx>
        <c:axId val="653748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384832"/>
        <c:crosses val="autoZero"/>
        <c:auto val="1"/>
        <c:lblAlgn val="ctr"/>
        <c:lblOffset val="100"/>
      </c:catAx>
      <c:valAx>
        <c:axId val="6538483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s-ES"/>
            </a:pPr>
            <a:endParaRPr lang="es-AR"/>
          </a:p>
        </c:txPr>
        <c:crossAx val="6537484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18"/>
  <c:chart>
    <c:plotArea>
      <c:layout>
        <c:manualLayout>
          <c:layoutTarget val="inner"/>
          <c:xMode val="edge"/>
          <c:yMode val="edge"/>
          <c:x val="0.11448311045164264"/>
          <c:y val="4.6515622649674654E-2"/>
          <c:w val="0.86285030375990368"/>
          <c:h val="0.80919166127698261"/>
        </c:manualLayout>
      </c:layout>
      <c:lineChart>
        <c:grouping val="standard"/>
        <c:ser>
          <c:idx val="0"/>
          <c:order val="0"/>
          <c:tx>
            <c:v>Baja</c:v>
          </c:tx>
          <c:marker>
            <c:symbol val="none"/>
          </c:marker>
          <c:cat>
            <c:numRef>
              <c:f>'Ingreso Arg'!$A$61:$A$63</c:f>
              <c:numCache>
                <c:formatCode>General</c:formatCode>
                <c:ptCount val="3"/>
                <c:pt idx="0">
                  <c:v>1986</c:v>
                </c:pt>
                <c:pt idx="1">
                  <c:v>1998</c:v>
                </c:pt>
                <c:pt idx="2">
                  <c:v>2009</c:v>
                </c:pt>
              </c:numCache>
            </c:numRef>
          </c:cat>
          <c:val>
            <c:numRef>
              <c:f>'Ingreso Arg'!$B$61:$B$63</c:f>
              <c:numCache>
                <c:formatCode>0.0</c:formatCode>
                <c:ptCount val="3"/>
                <c:pt idx="0">
                  <c:v>46.820063999999995</c:v>
                </c:pt>
                <c:pt idx="1">
                  <c:v>38.856489999999994</c:v>
                </c:pt>
                <c:pt idx="2">
                  <c:v>27.730595000000001</c:v>
                </c:pt>
              </c:numCache>
            </c:numRef>
          </c:val>
        </c:ser>
        <c:ser>
          <c:idx val="1"/>
          <c:order val="1"/>
          <c:tx>
            <c:v>Media</c:v>
          </c:tx>
          <c:marker>
            <c:symbol val="none"/>
          </c:marker>
          <c:cat>
            <c:numRef>
              <c:f>'Ingreso Arg'!$A$61:$A$63</c:f>
              <c:numCache>
                <c:formatCode>General</c:formatCode>
                <c:ptCount val="3"/>
                <c:pt idx="0">
                  <c:v>1986</c:v>
                </c:pt>
                <c:pt idx="1">
                  <c:v>1998</c:v>
                </c:pt>
                <c:pt idx="2">
                  <c:v>2009</c:v>
                </c:pt>
              </c:numCache>
            </c:numRef>
          </c:cat>
          <c:val>
            <c:numRef>
              <c:f>'Ingreso Arg'!$C$61:$C$63</c:f>
              <c:numCache>
                <c:formatCode>0.0</c:formatCode>
                <c:ptCount val="3"/>
                <c:pt idx="0">
                  <c:v>35.327462999999995</c:v>
                </c:pt>
                <c:pt idx="1">
                  <c:v>38.337359000000006</c:v>
                </c:pt>
                <c:pt idx="2">
                  <c:v>42.349938000000002</c:v>
                </c:pt>
              </c:numCache>
            </c:numRef>
          </c:val>
        </c:ser>
        <c:ser>
          <c:idx val="2"/>
          <c:order val="2"/>
          <c:tx>
            <c:v>Alta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'Ingreso Arg'!$A$61:$A$63</c:f>
              <c:numCache>
                <c:formatCode>General</c:formatCode>
                <c:ptCount val="3"/>
                <c:pt idx="0">
                  <c:v>1986</c:v>
                </c:pt>
                <c:pt idx="1">
                  <c:v>1998</c:v>
                </c:pt>
                <c:pt idx="2">
                  <c:v>2009</c:v>
                </c:pt>
              </c:numCache>
            </c:numRef>
          </c:cat>
          <c:val>
            <c:numRef>
              <c:f>'Ingreso Arg'!$D$61:$D$63</c:f>
              <c:numCache>
                <c:formatCode>0.0</c:formatCode>
                <c:ptCount val="3"/>
                <c:pt idx="0">
                  <c:v>17.852473</c:v>
                </c:pt>
                <c:pt idx="1">
                  <c:v>22.80615100000001</c:v>
                </c:pt>
                <c:pt idx="2">
                  <c:v>29.919467000000001</c:v>
                </c:pt>
              </c:numCache>
            </c:numRef>
          </c:val>
        </c:ser>
        <c:marker val="1"/>
        <c:axId val="65619072"/>
        <c:axId val="65620608"/>
      </c:lineChart>
      <c:catAx>
        <c:axId val="65619072"/>
        <c:scaling>
          <c:orientation val="minMax"/>
        </c:scaling>
        <c:axPos val="b"/>
        <c:numFmt formatCode="General" sourceLinked="1"/>
        <c:tickLblPos val="nextTo"/>
        <c:crossAx val="65620608"/>
        <c:crosses val="autoZero"/>
        <c:auto val="1"/>
        <c:lblAlgn val="ctr"/>
        <c:lblOffset val="100"/>
      </c:catAx>
      <c:valAx>
        <c:axId val="65620608"/>
        <c:scaling>
          <c:orientation val="minMax"/>
        </c:scaling>
        <c:axPos val="l"/>
        <c:numFmt formatCode="0.0" sourceLinked="1"/>
        <c:tickLblPos val="nextTo"/>
        <c:crossAx val="6561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43335479716638"/>
          <c:y val="0.55725196816393119"/>
          <c:w val="0.12094572035009903"/>
          <c:h val="0.24104889341047669"/>
        </c:manualLayout>
      </c:layout>
    </c:legend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26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'Ingreso Arg'!$A$67:$A$81</c:f>
              <c:strCache>
                <c:ptCount val="15"/>
                <c:pt idx="0">
                  <c:v>2003-II *</c:v>
                </c:pt>
                <c:pt idx="1">
                  <c:v>2003-II **</c:v>
                </c:pt>
                <c:pt idx="2">
                  <c:v>2003-II</c:v>
                </c:pt>
                <c:pt idx="3">
                  <c:v>2004-I</c:v>
                </c:pt>
                <c:pt idx="4">
                  <c:v>2004-II</c:v>
                </c:pt>
                <c:pt idx="5">
                  <c:v>2005-I</c:v>
                </c:pt>
                <c:pt idx="6">
                  <c:v>2005-II</c:v>
                </c:pt>
                <c:pt idx="7">
                  <c:v>2006-I</c:v>
                </c:pt>
                <c:pt idx="8">
                  <c:v>2006-II</c:v>
                </c:pt>
                <c:pt idx="9">
                  <c:v>2007-I</c:v>
                </c:pt>
                <c:pt idx="10">
                  <c:v>2007-II</c:v>
                </c:pt>
                <c:pt idx="11">
                  <c:v>2008-I</c:v>
                </c:pt>
                <c:pt idx="12">
                  <c:v>2008-II</c:v>
                </c:pt>
                <c:pt idx="13">
                  <c:v>2009-I</c:v>
                </c:pt>
                <c:pt idx="14">
                  <c:v>2009-II</c:v>
                </c:pt>
              </c:strCache>
            </c:strRef>
          </c:cat>
          <c:val>
            <c:numRef>
              <c:f>'Ingreso Arg'!$B$67:$B$81</c:f>
              <c:numCache>
                <c:formatCode>0.0</c:formatCode>
                <c:ptCount val="15"/>
                <c:pt idx="0">
                  <c:v>15.646174999999999</c:v>
                </c:pt>
                <c:pt idx="1">
                  <c:v>15.646174999999999</c:v>
                </c:pt>
                <c:pt idx="2">
                  <c:v>15.609364999999999</c:v>
                </c:pt>
                <c:pt idx="3">
                  <c:v>14.340865000000001</c:v>
                </c:pt>
                <c:pt idx="4">
                  <c:v>12.727670999999999</c:v>
                </c:pt>
                <c:pt idx="5">
                  <c:v>12.234132999999998</c:v>
                </c:pt>
                <c:pt idx="6">
                  <c:v>10.644700999999998</c:v>
                </c:pt>
                <c:pt idx="7">
                  <c:v>10.727236</c:v>
                </c:pt>
                <c:pt idx="8">
                  <c:v>9.4516132000000006</c:v>
                </c:pt>
                <c:pt idx="9">
                  <c:v>8.8004155000000051</c:v>
                </c:pt>
                <c:pt idx="10">
                  <c:v>7.5341657</c:v>
                </c:pt>
                <c:pt idx="11">
                  <c:v>8.0824980000000028</c:v>
                </c:pt>
                <c:pt idx="12">
                  <c:v>7.6450630999999998</c:v>
                </c:pt>
                <c:pt idx="13">
                  <c:v>8.5216801000000011</c:v>
                </c:pt>
                <c:pt idx="14">
                  <c:v>8.4211818999999988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'Ingreso Arg'!$C$67:$C$81</c:f>
              <c:numCache>
                <c:formatCode>0.0</c:formatCode>
                <c:ptCount val="15"/>
                <c:pt idx="0">
                  <c:v>11.78204</c:v>
                </c:pt>
                <c:pt idx="1">
                  <c:v>11.78204</c:v>
                </c:pt>
                <c:pt idx="2">
                  <c:v>11.807317000000001</c:v>
                </c:pt>
                <c:pt idx="3">
                  <c:v>10.467424000000005</c:v>
                </c:pt>
                <c:pt idx="4">
                  <c:v>10.245533</c:v>
                </c:pt>
                <c:pt idx="5">
                  <c:v>9.9025613000000003</c:v>
                </c:pt>
                <c:pt idx="6">
                  <c:v>10.153409000000005</c:v>
                </c:pt>
                <c:pt idx="7">
                  <c:v>9.1406423000000014</c:v>
                </c:pt>
                <c:pt idx="8">
                  <c:v>9.4736797000000035</c:v>
                </c:pt>
                <c:pt idx="9">
                  <c:v>8.1678318000000001</c:v>
                </c:pt>
                <c:pt idx="10">
                  <c:v>9.4772432000000002</c:v>
                </c:pt>
                <c:pt idx="11">
                  <c:v>8.7493455999999998</c:v>
                </c:pt>
                <c:pt idx="12">
                  <c:v>9.4176824000000003</c:v>
                </c:pt>
                <c:pt idx="13">
                  <c:v>8.0165885000000028</c:v>
                </c:pt>
                <c:pt idx="14">
                  <c:v>9.1818885999999988</c:v>
                </c:pt>
              </c:numCache>
            </c:numRef>
          </c:val>
        </c:ser>
        <c:marker val="1"/>
        <c:axId val="65637376"/>
        <c:axId val="65680128"/>
      </c:lineChart>
      <c:catAx>
        <c:axId val="65637376"/>
        <c:scaling>
          <c:orientation val="minMax"/>
        </c:scaling>
        <c:axPos val="b"/>
        <c:tickLblPos val="nextTo"/>
        <c:crossAx val="65680128"/>
        <c:crosses val="autoZero"/>
        <c:auto val="1"/>
        <c:lblAlgn val="ctr"/>
        <c:lblOffset val="100"/>
      </c:catAx>
      <c:valAx>
        <c:axId val="65680128"/>
        <c:scaling>
          <c:orientation val="minMax"/>
        </c:scaling>
        <c:axPos val="l"/>
        <c:numFmt formatCode="0.0" sourceLinked="1"/>
        <c:tickLblPos val="nextTo"/>
        <c:crossAx val="65637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6681B1-71C2-4931-BF2E-33095D38504A}" type="datetimeFigureOut">
              <a:rPr lang="es-ES" smtClean="0"/>
              <a:pPr/>
              <a:t>18/10/2010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72F9B8-9BE2-4E71-B553-D4B86D28AC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Distribución del ingreso, pobreza y empleo. Una vista rápida 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 smtClean="0"/>
              <a:t>Temas de Economía Argentina. 27/09/10</a:t>
            </a:r>
          </a:p>
          <a:p>
            <a:r>
              <a:rPr lang="es-AR" dirty="0" smtClean="0">
                <a:solidFill>
                  <a:schemeClr val="accent2">
                    <a:lumMod val="75000"/>
                  </a:schemeClr>
                </a:solidFill>
              </a:rPr>
              <a:t>juansaffe@yahoo.com.ar</a:t>
            </a:r>
            <a:endParaRPr lang="es-A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Distribución del ingreso en Argentina</a:t>
            </a:r>
            <a:endParaRPr lang="es-A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643049"/>
            <a:ext cx="6143669" cy="419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EPH-INDEC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distribución del Y en Argentina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Ratios de ingreso (</a:t>
            </a:r>
            <a:r>
              <a:rPr lang="es-AR" dirty="0" err="1" smtClean="0"/>
              <a:t>deciles</a:t>
            </a:r>
            <a:r>
              <a:rPr lang="es-AR" dirty="0" smtClean="0"/>
              <a:t>, percentiles)</a:t>
            </a:r>
          </a:p>
          <a:p>
            <a:endParaRPr lang="es-AR" dirty="0" smtClean="0"/>
          </a:p>
          <a:p>
            <a:endParaRPr lang="es-AR" dirty="0"/>
          </a:p>
        </p:txBody>
      </p:sp>
      <p:graphicFrame>
        <p:nvGraphicFramePr>
          <p:cNvPr id="4" name="2 Gráfico"/>
          <p:cNvGraphicFramePr/>
          <p:nvPr/>
        </p:nvGraphicFramePr>
        <p:xfrm>
          <a:off x="857224" y="1785926"/>
          <a:ext cx="735811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EPH-INDEC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distribución del Y en Argentina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Coeficiente de </a:t>
            </a:r>
            <a:r>
              <a:rPr lang="es-AR" dirty="0" err="1" smtClean="0"/>
              <a:t>Gini</a:t>
            </a:r>
            <a:endParaRPr lang="es-AR" dirty="0" smtClean="0"/>
          </a:p>
          <a:p>
            <a:endParaRPr lang="es-AR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642910" y="1714488"/>
          <a:ext cx="664373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EPH-INDEC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distribución en Argentina y LA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Coeficiente de </a:t>
            </a:r>
            <a:r>
              <a:rPr lang="es-AR" dirty="0" err="1" smtClean="0"/>
              <a:t>Gini</a:t>
            </a:r>
            <a:r>
              <a:rPr lang="es-AR" dirty="0" smtClean="0"/>
              <a:t> (ultimo dato disponible)</a:t>
            </a:r>
          </a:p>
          <a:p>
            <a:endParaRPr lang="es-AR" dirty="0"/>
          </a:p>
        </p:txBody>
      </p:sp>
      <p:graphicFrame>
        <p:nvGraphicFramePr>
          <p:cNvPr id="6" name="4 Gráfico"/>
          <p:cNvGraphicFramePr/>
          <p:nvPr/>
        </p:nvGraphicFramePr>
        <p:xfrm>
          <a:off x="642910" y="1785926"/>
          <a:ext cx="778674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Tasas de pobreza por ingreso en Argentina (US$ 2,5 día) </a:t>
            </a:r>
            <a:endParaRPr lang="es-AR" dirty="0"/>
          </a:p>
        </p:txBody>
      </p:sp>
      <p:graphicFrame>
        <p:nvGraphicFramePr>
          <p:cNvPr id="7" name="11 Gráfico"/>
          <p:cNvGraphicFramePr/>
          <p:nvPr/>
        </p:nvGraphicFramePr>
        <p:xfrm>
          <a:off x="642910" y="1357298"/>
          <a:ext cx="735811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 SEDLAC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Tasas de pobreza (US$ 2,5) por región</a:t>
            </a:r>
            <a:endParaRPr lang="es-AR" dirty="0"/>
          </a:p>
        </p:txBody>
      </p:sp>
      <p:graphicFrame>
        <p:nvGraphicFramePr>
          <p:cNvPr id="4" name="12 Gráfic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Tasas de pobreza en LA</a:t>
            </a:r>
            <a:endParaRPr lang="es-AR" dirty="0"/>
          </a:p>
        </p:txBody>
      </p:sp>
      <p:graphicFrame>
        <p:nvGraphicFramePr>
          <p:cNvPr id="4" name="13 Gráfic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Índice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75000"/>
                  </a:schemeClr>
                </a:solidFill>
              </a:rPr>
              <a:t>La distribución ingreso y la pobreza en el mundo</a:t>
            </a:r>
          </a:p>
          <a:p>
            <a:r>
              <a:rPr lang="es-AR" dirty="0" smtClean="0">
                <a:solidFill>
                  <a:schemeClr val="bg1">
                    <a:lumMod val="75000"/>
                  </a:schemeClr>
                </a:solidFill>
              </a:rPr>
              <a:t>Distribución del ingreso y pobreza en Argentina y LA</a:t>
            </a:r>
          </a:p>
          <a:p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Empleo, Desempleo y Mercado Laboral en Argentina</a:t>
            </a:r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endParaRPr lang="es-AR" dirty="0" smtClean="0"/>
          </a:p>
          <a:p>
            <a:pPr lvl="1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Mercado laboral en Argentina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Porcentaje de adultos que trabajan</a:t>
            </a:r>
            <a:endParaRPr lang="es-AR" dirty="0"/>
          </a:p>
        </p:txBody>
      </p:sp>
      <p:graphicFrame>
        <p:nvGraphicFramePr>
          <p:cNvPr id="4" name="5 Gráfico"/>
          <p:cNvGraphicFramePr/>
          <p:nvPr/>
        </p:nvGraphicFramePr>
        <p:xfrm>
          <a:off x="500034" y="1785926"/>
          <a:ext cx="792961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EPH-INDEC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Mercado laboral en Argentina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Estructura del empleo según la educación</a:t>
            </a:r>
          </a:p>
          <a:p>
            <a:pPr>
              <a:buNone/>
            </a:pPr>
            <a:endParaRPr lang="es-AR" dirty="0"/>
          </a:p>
        </p:txBody>
      </p:sp>
      <p:graphicFrame>
        <p:nvGraphicFramePr>
          <p:cNvPr id="4" name="6 Gráfico"/>
          <p:cNvGraphicFramePr/>
          <p:nvPr/>
        </p:nvGraphicFramePr>
        <p:xfrm>
          <a:off x="571472" y="1714488"/>
          <a:ext cx="771530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Índice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La distribución ingreso y la pobreza en el mundo</a:t>
            </a:r>
          </a:p>
          <a:p>
            <a:r>
              <a:rPr lang="es-AR" dirty="0" smtClean="0"/>
              <a:t>Distribución del ingreso y pobreza en Argentina y LA</a:t>
            </a:r>
          </a:p>
          <a:p>
            <a:r>
              <a:rPr lang="es-AR" dirty="0" smtClean="0"/>
              <a:t>Empleo, Desempleo y Mercado Laboral en Argentina</a:t>
            </a:r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endParaRPr lang="es-AR" dirty="0" smtClean="0"/>
          </a:p>
          <a:p>
            <a:pPr lvl="1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Mercado laboral en Argentina – Desempleo (%) y duración (meses)</a:t>
            </a:r>
            <a:endParaRPr lang="es-AR" dirty="0"/>
          </a:p>
        </p:txBody>
      </p:sp>
      <p:graphicFrame>
        <p:nvGraphicFramePr>
          <p:cNvPr id="4" name="7 Gráfic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 SEDLAC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Mercado laboral - Informalidad</a:t>
            </a:r>
            <a:endParaRPr lang="es-AR" dirty="0"/>
          </a:p>
        </p:txBody>
      </p:sp>
      <p:graphicFrame>
        <p:nvGraphicFramePr>
          <p:cNvPr id="4" name="8 Gráfic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Mercado laboral – Ingresos por educación </a:t>
            </a:r>
            <a:endParaRPr lang="es-A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329005"/>
            <a:ext cx="7543975" cy="4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Mercado laboral – Ingresos por género </a:t>
            </a: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29964"/>
            <a:ext cx="7182739" cy="431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42910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Fuente: SEDLAC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distribución del ingreso en el mundo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Animación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distribución mundial en movimiento	</a:t>
            </a:r>
            <a:endParaRPr lang="es-AR" dirty="0"/>
          </a:p>
        </p:txBody>
      </p:sp>
      <p:pic>
        <p:nvPicPr>
          <p:cNvPr id="5" name="4 Marcador de contenido" descr="Gini mund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2096" y="1571612"/>
            <a:ext cx="7651804" cy="3714776"/>
          </a:xfrm>
        </p:spPr>
      </p:pic>
      <p:sp>
        <p:nvSpPr>
          <p:cNvPr id="6" name="5 CuadroTexto"/>
          <p:cNvSpPr txBox="1"/>
          <p:nvPr/>
        </p:nvSpPr>
        <p:spPr>
          <a:xfrm>
            <a:off x="642910" y="6488668"/>
            <a:ext cx="276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Fuente: Sala-i-Martin (2006)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distribución mundial en movimiento	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10" y="6488668"/>
            <a:ext cx="276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Fuente: Sala-i-Martin (2002)</a:t>
            </a:r>
            <a:endParaRPr lang="es-AR" dirty="0"/>
          </a:p>
        </p:txBody>
      </p:sp>
      <p:pic>
        <p:nvPicPr>
          <p:cNvPr id="10" name="9 Marcador de contenido" descr="Gini por regiones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549400"/>
            <a:ext cx="7543800" cy="4276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distribución mundial – la foto	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10" y="6488668"/>
            <a:ext cx="34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Fuente: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World</a:t>
            </a:r>
            <a:r>
              <a:rPr lang="es-AR" dirty="0" smtClean="0"/>
              <a:t> </a:t>
            </a:r>
            <a:r>
              <a:rPr lang="es-AR" dirty="0" err="1" smtClean="0"/>
              <a:t>Factbook</a:t>
            </a:r>
            <a:r>
              <a:rPr lang="es-AR" dirty="0" smtClean="0"/>
              <a:t> (2009)</a:t>
            </a:r>
            <a:endParaRPr lang="es-AR" dirty="0"/>
          </a:p>
        </p:txBody>
      </p:sp>
      <p:pic>
        <p:nvPicPr>
          <p:cNvPr id="7" name="6 Marcador de contenido" descr="800px-Gini_Coefficient_World_CIA_Report_2009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508" y="1357298"/>
            <a:ext cx="9069492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pobreza en el mundo (tasas)</a:t>
            </a:r>
            <a:endParaRPr lang="es-AR" dirty="0"/>
          </a:p>
        </p:txBody>
      </p:sp>
      <p:pic>
        <p:nvPicPr>
          <p:cNvPr id="4" name="3 Marcador de contenido" descr="Pobreza Tasa Mund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8573781" cy="4214842"/>
          </a:xfrm>
        </p:spPr>
      </p:pic>
      <p:sp>
        <p:nvSpPr>
          <p:cNvPr id="5" name="4 CuadroTexto"/>
          <p:cNvSpPr txBox="1"/>
          <p:nvPr/>
        </p:nvSpPr>
        <p:spPr>
          <a:xfrm>
            <a:off x="642910" y="6357958"/>
            <a:ext cx="276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Fuente: Sala-i-Martin (2006)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pobreza en el mundo (regiones)</a:t>
            </a:r>
            <a:endParaRPr lang="es-AR" dirty="0"/>
          </a:p>
        </p:txBody>
      </p:sp>
      <p:pic>
        <p:nvPicPr>
          <p:cNvPr id="4" name="3 Marcador de contenido" descr="Pobreza por regiones mundo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901825"/>
            <a:ext cx="7219950" cy="3571875"/>
          </a:xfrm>
        </p:spPr>
      </p:pic>
      <p:sp>
        <p:nvSpPr>
          <p:cNvPr id="5" name="4 CuadroTexto"/>
          <p:cNvSpPr txBox="1"/>
          <p:nvPr/>
        </p:nvSpPr>
        <p:spPr>
          <a:xfrm>
            <a:off x="642910" y="6286520"/>
            <a:ext cx="276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Fuente: Sala-i-Martin (2002)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Índice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 distribución ingreso y la pobreza en el mundo</a:t>
            </a:r>
          </a:p>
          <a:p>
            <a:r>
              <a:rPr lang="es-AR" dirty="0" smtClean="0"/>
              <a:t>Distribución del ingreso y pobreza en Argentina y LA</a:t>
            </a:r>
          </a:p>
          <a:p>
            <a:r>
              <a:rPr lang="es-A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Empleo, Desempleo y Mercado Laboral en Argentina</a:t>
            </a:r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endParaRPr lang="es-AR" dirty="0" smtClean="0"/>
          </a:p>
          <a:p>
            <a:pPr lvl="1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312</TotalTime>
  <Words>327</Words>
  <Application>Microsoft Office PowerPoint</Application>
  <PresentationFormat>Presentación en pantalla (4:3)</PresentationFormat>
  <Paragraphs>64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Origen</vt:lpstr>
      <vt:lpstr>Distribución del ingreso, pobreza y empleo. Una vista rápida  </vt:lpstr>
      <vt:lpstr>Índice</vt:lpstr>
      <vt:lpstr>La distribución del ingreso en el mundo</vt:lpstr>
      <vt:lpstr>La distribución mundial en movimiento </vt:lpstr>
      <vt:lpstr>La distribución mundial en movimiento </vt:lpstr>
      <vt:lpstr>La distribución mundial – la foto </vt:lpstr>
      <vt:lpstr>La pobreza en el mundo (tasas)</vt:lpstr>
      <vt:lpstr>La pobreza en el mundo (regiones)</vt:lpstr>
      <vt:lpstr>Índice</vt:lpstr>
      <vt:lpstr>Distribución del ingreso en Argentina</vt:lpstr>
      <vt:lpstr>La distribución del Y en Argentina</vt:lpstr>
      <vt:lpstr>La distribución del Y en Argentina</vt:lpstr>
      <vt:lpstr>La distribución en Argentina y LA</vt:lpstr>
      <vt:lpstr>Tasas de pobreza por ingreso en Argentina (US$ 2,5 día) </vt:lpstr>
      <vt:lpstr>Tasas de pobreza (US$ 2,5) por región</vt:lpstr>
      <vt:lpstr>Tasas de pobreza en LA</vt:lpstr>
      <vt:lpstr>Índice</vt:lpstr>
      <vt:lpstr>Mercado laboral en Argentina</vt:lpstr>
      <vt:lpstr>Mercado laboral en Argentina</vt:lpstr>
      <vt:lpstr>Mercado laboral en Argentina – Desempleo (%) y duración (meses)</vt:lpstr>
      <vt:lpstr>Mercado laboral - Informalidad</vt:lpstr>
      <vt:lpstr>Mercado laboral – Ingresos por educación </vt:lpstr>
      <vt:lpstr>Mercado laboral – Ingresos por género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ingreso, pobreza y empleo. Una vista rápida</dc:title>
  <dc:creator>Juan</dc:creator>
  <cp:lastModifiedBy>Alfredo</cp:lastModifiedBy>
  <cp:revision>20</cp:revision>
  <dcterms:created xsi:type="dcterms:W3CDTF">2010-09-26T22:58:46Z</dcterms:created>
  <dcterms:modified xsi:type="dcterms:W3CDTF">2010-10-19T00:54:07Z</dcterms:modified>
</cp:coreProperties>
</file>