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944" r:id="rId3"/>
  </p:sldMasterIdLst>
  <p:notesMasterIdLst>
    <p:notesMasterId r:id="rId30"/>
  </p:notesMasterIdLst>
  <p:handoutMasterIdLst>
    <p:handoutMasterId r:id="rId31"/>
  </p:handoutMasterIdLst>
  <p:sldIdLst>
    <p:sldId id="400" r:id="rId4"/>
    <p:sldId id="404" r:id="rId5"/>
    <p:sldId id="392" r:id="rId6"/>
    <p:sldId id="416" r:id="rId7"/>
    <p:sldId id="420" r:id="rId8"/>
    <p:sldId id="407" r:id="rId9"/>
    <p:sldId id="421" r:id="rId10"/>
    <p:sldId id="422" r:id="rId11"/>
    <p:sldId id="423" r:id="rId12"/>
    <p:sldId id="424" r:id="rId13"/>
    <p:sldId id="425" r:id="rId14"/>
    <p:sldId id="427" r:id="rId15"/>
    <p:sldId id="428" r:id="rId16"/>
    <p:sldId id="429" r:id="rId17"/>
    <p:sldId id="435" r:id="rId18"/>
    <p:sldId id="433" r:id="rId19"/>
    <p:sldId id="434" r:id="rId20"/>
    <p:sldId id="430" r:id="rId21"/>
    <p:sldId id="432" r:id="rId22"/>
    <p:sldId id="426" r:id="rId23"/>
    <p:sldId id="437" r:id="rId24"/>
    <p:sldId id="431" r:id="rId25"/>
    <p:sldId id="436" r:id="rId26"/>
    <p:sldId id="343" r:id="rId27"/>
    <p:sldId id="411" r:id="rId28"/>
    <p:sldId id="412" r:id="rId29"/>
  </p:sldIdLst>
  <p:sldSz cx="9144000" cy="5715000" type="screen16x10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FFCC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6" autoAdjust="0"/>
  </p:normalViewPr>
  <p:slideViewPr>
    <p:cSldViewPr>
      <p:cViewPr varScale="1">
        <p:scale>
          <a:sx n="59" d="100"/>
          <a:sy n="59" d="100"/>
        </p:scale>
        <p:origin x="-96" y="-43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2"/>
    </p:cViewPr>
  </p:sorterViewPr>
  <p:notesViewPr>
    <p:cSldViewPr>
      <p:cViewPr varScale="1">
        <p:scale>
          <a:sx n="61" d="100"/>
          <a:sy n="61" d="100"/>
        </p:scale>
        <p:origin x="-1698" y="-6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DED86689-D4C8-43DA-AF6A-CE1FE213C5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20725"/>
            <a:ext cx="57594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EF03CD56-22E1-46E2-BDE9-20D03352E3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8B843-686F-4B5F-B7BA-CCD01746C5D2}" type="slidenum">
              <a:rPr lang="es-ES" smtClean="0">
                <a:cs typeface="Arial" charset="0"/>
              </a:rPr>
              <a:pPr/>
              <a:t>1</a:t>
            </a:fld>
            <a:endParaRPr lang="es-ES" smtClean="0"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20725"/>
            <a:ext cx="575945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6775A-CB1E-4E26-9C82-8A691EA93E74}" type="slidenum">
              <a:rPr lang="es-MX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</a:t>
            </a:fld>
            <a:endParaRPr lang="es-MX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C7951-8418-4FB5-B151-B05301916101}" type="slidenum">
              <a:rPr lang="es-ES" smtClean="0">
                <a:cs typeface="Arial" charset="0"/>
              </a:rPr>
              <a:pPr/>
              <a:t>24</a:t>
            </a:fld>
            <a:endParaRPr lang="es-ES" smtClean="0"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6078" y="1333500"/>
            <a:ext cx="8231847" cy="1524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195" y="3238500"/>
            <a:ext cx="639961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>
                <a:solidFill>
                  <a:srgbClr val="000099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FAA2-1BDF-41F3-8EFF-066A0E52F07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6E4A3-23DF-4EF6-8CE0-D54CB42AD41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0953" y="231512"/>
            <a:ext cx="2056970" cy="48775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6077" y="231512"/>
            <a:ext cx="6047968" cy="48775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E3D39-67FC-45DE-BC5D-F48F97BDB25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00" y="231511"/>
            <a:ext cx="8229203" cy="9525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400" y="1333501"/>
            <a:ext cx="8229203" cy="3775604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03825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03825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79C6D-6614-4843-8FBF-EC791E8AD66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6077" y="1333500"/>
            <a:ext cx="8231847" cy="1524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195" y="3238500"/>
            <a:ext cx="639961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>
                <a:solidFill>
                  <a:srgbClr val="000099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53755-9D27-4EAF-BEF4-41768DB5903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DABE9-58F3-4720-96D2-A190952CDEF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790" y="3672417"/>
            <a:ext cx="7773127" cy="1135063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1790" y="2422261"/>
            <a:ext cx="7773127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02" indent="0">
              <a:buNone/>
              <a:defRPr sz="1500"/>
            </a:lvl2pPr>
            <a:lvl3pPr marL="761604" indent="0">
              <a:buNone/>
              <a:defRPr sz="1300"/>
            </a:lvl3pPr>
            <a:lvl4pPr marL="1142406" indent="0">
              <a:buNone/>
              <a:defRPr sz="1200"/>
            </a:lvl4pPr>
            <a:lvl5pPr marL="1523208" indent="0">
              <a:buNone/>
              <a:defRPr sz="1200"/>
            </a:lvl5pPr>
            <a:lvl6pPr marL="1904009" indent="0">
              <a:buNone/>
              <a:defRPr sz="1200"/>
            </a:lvl6pPr>
            <a:lvl7pPr marL="2284811" indent="0">
              <a:buNone/>
              <a:defRPr sz="1200"/>
            </a:lvl7pPr>
            <a:lvl8pPr marL="2665613" indent="0">
              <a:buNone/>
              <a:defRPr sz="1200"/>
            </a:lvl8pPr>
            <a:lvl9pPr marL="3046415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3B243-BFE8-4C18-93D4-C658D2A5CCB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6077" y="1333501"/>
            <a:ext cx="4051808" cy="377560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4794" y="1333501"/>
            <a:ext cx="4053130" cy="377560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B0335-E207-48DF-BBA0-8D07CB9EE54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399" y="228865"/>
            <a:ext cx="8229203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398" y="1279261"/>
            <a:ext cx="4039911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02" indent="0">
              <a:buNone/>
              <a:defRPr sz="1700" b="1"/>
            </a:lvl2pPr>
            <a:lvl3pPr marL="761604" indent="0">
              <a:buNone/>
              <a:defRPr sz="1500" b="1"/>
            </a:lvl3pPr>
            <a:lvl4pPr marL="1142406" indent="0">
              <a:buNone/>
              <a:defRPr sz="1300" b="1"/>
            </a:lvl4pPr>
            <a:lvl5pPr marL="1523208" indent="0">
              <a:buNone/>
              <a:defRPr sz="1300" b="1"/>
            </a:lvl5pPr>
            <a:lvl6pPr marL="1904009" indent="0">
              <a:buNone/>
              <a:defRPr sz="1300" b="1"/>
            </a:lvl6pPr>
            <a:lvl7pPr marL="2284811" indent="0">
              <a:buNone/>
              <a:defRPr sz="1300" b="1"/>
            </a:lvl7pPr>
            <a:lvl8pPr marL="2665613" indent="0">
              <a:buNone/>
              <a:defRPr sz="1300" b="1"/>
            </a:lvl8pPr>
            <a:lvl9pPr marL="3046415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398" y="1812396"/>
            <a:ext cx="4039911" cy="32927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69" y="1279261"/>
            <a:ext cx="4041233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02" indent="0">
              <a:buNone/>
              <a:defRPr sz="1700" b="1"/>
            </a:lvl2pPr>
            <a:lvl3pPr marL="761604" indent="0">
              <a:buNone/>
              <a:defRPr sz="1500" b="1"/>
            </a:lvl3pPr>
            <a:lvl4pPr marL="1142406" indent="0">
              <a:buNone/>
              <a:defRPr sz="1300" b="1"/>
            </a:lvl4pPr>
            <a:lvl5pPr marL="1523208" indent="0">
              <a:buNone/>
              <a:defRPr sz="1300" b="1"/>
            </a:lvl5pPr>
            <a:lvl6pPr marL="1904009" indent="0">
              <a:buNone/>
              <a:defRPr sz="1300" b="1"/>
            </a:lvl6pPr>
            <a:lvl7pPr marL="2284811" indent="0">
              <a:buNone/>
              <a:defRPr sz="1300" b="1"/>
            </a:lvl7pPr>
            <a:lvl8pPr marL="2665613" indent="0">
              <a:buNone/>
              <a:defRPr sz="1300" b="1"/>
            </a:lvl8pPr>
            <a:lvl9pPr marL="3046415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69" y="1812396"/>
            <a:ext cx="4041233" cy="32927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68C17-B04A-4E19-B3AA-A69F32F6118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FB32B-F009-4F12-8C8E-8BE07C7B386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AB1AE-F513-4F1A-A202-C77B62C40D0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FC1E8-AC6E-449F-BB92-5A1CB25DD7D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399" y="227542"/>
            <a:ext cx="3007460" cy="96837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4581" y="227542"/>
            <a:ext cx="5112021" cy="487759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399" y="1195917"/>
            <a:ext cx="3007460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80802" indent="0">
              <a:buNone/>
              <a:defRPr sz="1000"/>
            </a:lvl2pPr>
            <a:lvl3pPr marL="761604" indent="0">
              <a:buNone/>
              <a:defRPr sz="800"/>
            </a:lvl3pPr>
            <a:lvl4pPr marL="1142406" indent="0">
              <a:buNone/>
              <a:defRPr sz="700"/>
            </a:lvl4pPr>
            <a:lvl5pPr marL="1523208" indent="0">
              <a:buNone/>
              <a:defRPr sz="700"/>
            </a:lvl5pPr>
            <a:lvl6pPr marL="1904009" indent="0">
              <a:buNone/>
              <a:defRPr sz="700"/>
            </a:lvl6pPr>
            <a:lvl7pPr marL="2284811" indent="0">
              <a:buNone/>
              <a:defRPr sz="700"/>
            </a:lvl7pPr>
            <a:lvl8pPr marL="2665613" indent="0">
              <a:buNone/>
              <a:defRPr sz="700"/>
            </a:lvl8pPr>
            <a:lvl9pPr marL="3046415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4A9AD-6CC1-4CD0-B8D3-AD4807BB9A7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579" y="4000500"/>
            <a:ext cx="5486135" cy="47228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579" y="510646"/>
            <a:ext cx="5486135" cy="3429000"/>
          </a:xfrm>
        </p:spPr>
        <p:txBody>
          <a:bodyPr/>
          <a:lstStyle>
            <a:lvl1pPr marL="0" indent="0">
              <a:buNone/>
              <a:defRPr sz="2700"/>
            </a:lvl1pPr>
            <a:lvl2pPr marL="380802" indent="0">
              <a:buNone/>
              <a:defRPr sz="2300"/>
            </a:lvl2pPr>
            <a:lvl3pPr marL="761604" indent="0">
              <a:buNone/>
              <a:defRPr sz="2000"/>
            </a:lvl3pPr>
            <a:lvl4pPr marL="1142406" indent="0">
              <a:buNone/>
              <a:defRPr sz="1700"/>
            </a:lvl4pPr>
            <a:lvl5pPr marL="1523208" indent="0">
              <a:buNone/>
              <a:defRPr sz="1700"/>
            </a:lvl5pPr>
            <a:lvl6pPr marL="1904009" indent="0">
              <a:buNone/>
              <a:defRPr sz="1700"/>
            </a:lvl6pPr>
            <a:lvl7pPr marL="2284811" indent="0">
              <a:buNone/>
              <a:defRPr sz="1700"/>
            </a:lvl7pPr>
            <a:lvl8pPr marL="2665613" indent="0">
              <a:buNone/>
              <a:defRPr sz="1700"/>
            </a:lvl8pPr>
            <a:lvl9pPr marL="3046415" indent="0">
              <a:buNone/>
              <a:defRPr sz="17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579" y="4472782"/>
            <a:ext cx="5486135" cy="670718"/>
          </a:xfrm>
        </p:spPr>
        <p:txBody>
          <a:bodyPr/>
          <a:lstStyle>
            <a:lvl1pPr marL="0" indent="0">
              <a:buNone/>
              <a:defRPr sz="1200"/>
            </a:lvl1pPr>
            <a:lvl2pPr marL="380802" indent="0">
              <a:buNone/>
              <a:defRPr sz="1000"/>
            </a:lvl2pPr>
            <a:lvl3pPr marL="761604" indent="0">
              <a:buNone/>
              <a:defRPr sz="800"/>
            </a:lvl3pPr>
            <a:lvl4pPr marL="1142406" indent="0">
              <a:buNone/>
              <a:defRPr sz="700"/>
            </a:lvl4pPr>
            <a:lvl5pPr marL="1523208" indent="0">
              <a:buNone/>
              <a:defRPr sz="700"/>
            </a:lvl5pPr>
            <a:lvl6pPr marL="1904009" indent="0">
              <a:buNone/>
              <a:defRPr sz="700"/>
            </a:lvl6pPr>
            <a:lvl7pPr marL="2284811" indent="0">
              <a:buNone/>
              <a:defRPr sz="700"/>
            </a:lvl7pPr>
            <a:lvl8pPr marL="2665613" indent="0">
              <a:buNone/>
              <a:defRPr sz="700"/>
            </a:lvl8pPr>
            <a:lvl9pPr marL="3046415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6C31-6F50-4732-8D97-02CFD4B3EC5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74DDB-D870-420E-92D3-974CE8F10B2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0953" y="231511"/>
            <a:ext cx="2056970" cy="48775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6077" y="231511"/>
            <a:ext cx="6047968" cy="48775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39F97-A109-40F1-A087-5FE51C10BAF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399" y="231511"/>
            <a:ext cx="8229203" cy="9525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399" y="1333501"/>
            <a:ext cx="8229203" cy="3775604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03825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03825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BFA2-0847-403E-9C50-2F232D65A45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6077" y="1333500"/>
            <a:ext cx="8231847" cy="1524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195" y="3238500"/>
            <a:ext cx="639961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>
                <a:solidFill>
                  <a:srgbClr val="000099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478AD11-C7A8-4D22-8A97-06450868AB3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E8A398D-E43E-406C-8844-861F6830EF1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790" y="3672417"/>
            <a:ext cx="7773127" cy="1135063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1790" y="2422261"/>
            <a:ext cx="7773127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02" indent="0">
              <a:buNone/>
              <a:defRPr sz="1500"/>
            </a:lvl2pPr>
            <a:lvl3pPr marL="761604" indent="0">
              <a:buNone/>
              <a:defRPr sz="1300"/>
            </a:lvl3pPr>
            <a:lvl4pPr marL="1142406" indent="0">
              <a:buNone/>
              <a:defRPr sz="1200"/>
            </a:lvl4pPr>
            <a:lvl5pPr marL="1523208" indent="0">
              <a:buNone/>
              <a:defRPr sz="1200"/>
            </a:lvl5pPr>
            <a:lvl6pPr marL="1904009" indent="0">
              <a:buNone/>
              <a:defRPr sz="1200"/>
            </a:lvl6pPr>
            <a:lvl7pPr marL="2284811" indent="0">
              <a:buNone/>
              <a:defRPr sz="1200"/>
            </a:lvl7pPr>
            <a:lvl8pPr marL="2665613" indent="0">
              <a:buNone/>
              <a:defRPr sz="1200"/>
            </a:lvl8pPr>
            <a:lvl9pPr marL="3046415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DB54F7-4C67-4272-A08D-0B5B17EC28A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6077" y="1333501"/>
            <a:ext cx="4051808" cy="377560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4794" y="1333501"/>
            <a:ext cx="4053130" cy="377560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1B27181-F0E9-4011-9480-9BB6F55BED6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399" y="228865"/>
            <a:ext cx="8229203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398" y="1279261"/>
            <a:ext cx="4039911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02" indent="0">
              <a:buNone/>
              <a:defRPr sz="1700" b="1"/>
            </a:lvl2pPr>
            <a:lvl3pPr marL="761604" indent="0">
              <a:buNone/>
              <a:defRPr sz="1500" b="1"/>
            </a:lvl3pPr>
            <a:lvl4pPr marL="1142406" indent="0">
              <a:buNone/>
              <a:defRPr sz="1300" b="1"/>
            </a:lvl4pPr>
            <a:lvl5pPr marL="1523208" indent="0">
              <a:buNone/>
              <a:defRPr sz="1300" b="1"/>
            </a:lvl5pPr>
            <a:lvl6pPr marL="1904009" indent="0">
              <a:buNone/>
              <a:defRPr sz="1300" b="1"/>
            </a:lvl6pPr>
            <a:lvl7pPr marL="2284811" indent="0">
              <a:buNone/>
              <a:defRPr sz="1300" b="1"/>
            </a:lvl7pPr>
            <a:lvl8pPr marL="2665613" indent="0">
              <a:buNone/>
              <a:defRPr sz="1300" b="1"/>
            </a:lvl8pPr>
            <a:lvl9pPr marL="3046415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398" y="1812396"/>
            <a:ext cx="4039911" cy="32927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69" y="1279261"/>
            <a:ext cx="4041233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02" indent="0">
              <a:buNone/>
              <a:defRPr sz="1700" b="1"/>
            </a:lvl2pPr>
            <a:lvl3pPr marL="761604" indent="0">
              <a:buNone/>
              <a:defRPr sz="1500" b="1"/>
            </a:lvl3pPr>
            <a:lvl4pPr marL="1142406" indent="0">
              <a:buNone/>
              <a:defRPr sz="1300" b="1"/>
            </a:lvl4pPr>
            <a:lvl5pPr marL="1523208" indent="0">
              <a:buNone/>
              <a:defRPr sz="1300" b="1"/>
            </a:lvl5pPr>
            <a:lvl6pPr marL="1904009" indent="0">
              <a:buNone/>
              <a:defRPr sz="1300" b="1"/>
            </a:lvl6pPr>
            <a:lvl7pPr marL="2284811" indent="0">
              <a:buNone/>
              <a:defRPr sz="1300" b="1"/>
            </a:lvl7pPr>
            <a:lvl8pPr marL="2665613" indent="0">
              <a:buNone/>
              <a:defRPr sz="1300" b="1"/>
            </a:lvl8pPr>
            <a:lvl9pPr marL="3046415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69" y="1812396"/>
            <a:ext cx="4041233" cy="32927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682321-E3E8-4791-AA6F-FD39F3B4D9D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790" y="3672418"/>
            <a:ext cx="7773127" cy="1135063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1790" y="2422261"/>
            <a:ext cx="7773127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763" indent="0">
              <a:buNone/>
              <a:defRPr sz="1500"/>
            </a:lvl2pPr>
            <a:lvl3pPr marL="761525" indent="0">
              <a:buNone/>
              <a:defRPr sz="1300"/>
            </a:lvl3pPr>
            <a:lvl4pPr marL="1142287" indent="0">
              <a:buNone/>
              <a:defRPr sz="1200"/>
            </a:lvl4pPr>
            <a:lvl5pPr marL="1523050" indent="0">
              <a:buNone/>
              <a:defRPr sz="1200"/>
            </a:lvl5pPr>
            <a:lvl6pPr marL="1903812" indent="0">
              <a:buNone/>
              <a:defRPr sz="1200"/>
            </a:lvl6pPr>
            <a:lvl7pPr marL="2284575" indent="0">
              <a:buNone/>
              <a:defRPr sz="1200"/>
            </a:lvl7pPr>
            <a:lvl8pPr marL="2665337" indent="0">
              <a:buNone/>
              <a:defRPr sz="1200"/>
            </a:lvl8pPr>
            <a:lvl9pPr marL="3046099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1047-BF87-4A3C-AB7A-4B7EEF4D2E2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A92289B-31FE-4FD1-97B6-16A8927292A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E613D5-B3A8-4212-921C-DD915A1784D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399" y="227542"/>
            <a:ext cx="3007460" cy="96837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4581" y="227542"/>
            <a:ext cx="5112021" cy="487759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399" y="1195917"/>
            <a:ext cx="3007460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80802" indent="0">
              <a:buNone/>
              <a:defRPr sz="1000"/>
            </a:lvl2pPr>
            <a:lvl3pPr marL="761604" indent="0">
              <a:buNone/>
              <a:defRPr sz="800"/>
            </a:lvl3pPr>
            <a:lvl4pPr marL="1142406" indent="0">
              <a:buNone/>
              <a:defRPr sz="700"/>
            </a:lvl4pPr>
            <a:lvl5pPr marL="1523208" indent="0">
              <a:buNone/>
              <a:defRPr sz="700"/>
            </a:lvl5pPr>
            <a:lvl6pPr marL="1904009" indent="0">
              <a:buNone/>
              <a:defRPr sz="700"/>
            </a:lvl6pPr>
            <a:lvl7pPr marL="2284811" indent="0">
              <a:buNone/>
              <a:defRPr sz="700"/>
            </a:lvl7pPr>
            <a:lvl8pPr marL="2665613" indent="0">
              <a:buNone/>
              <a:defRPr sz="700"/>
            </a:lvl8pPr>
            <a:lvl9pPr marL="3046415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71A4129-EF89-4EEB-828A-A4A28131332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579" y="4000500"/>
            <a:ext cx="5486135" cy="47228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579" y="510646"/>
            <a:ext cx="5486135" cy="3429000"/>
          </a:xfrm>
        </p:spPr>
        <p:txBody>
          <a:bodyPr/>
          <a:lstStyle>
            <a:lvl1pPr marL="0" indent="0">
              <a:buNone/>
              <a:defRPr sz="2700"/>
            </a:lvl1pPr>
            <a:lvl2pPr marL="380802" indent="0">
              <a:buNone/>
              <a:defRPr sz="2300"/>
            </a:lvl2pPr>
            <a:lvl3pPr marL="761604" indent="0">
              <a:buNone/>
              <a:defRPr sz="2000"/>
            </a:lvl3pPr>
            <a:lvl4pPr marL="1142406" indent="0">
              <a:buNone/>
              <a:defRPr sz="1700"/>
            </a:lvl4pPr>
            <a:lvl5pPr marL="1523208" indent="0">
              <a:buNone/>
              <a:defRPr sz="1700"/>
            </a:lvl5pPr>
            <a:lvl6pPr marL="1904009" indent="0">
              <a:buNone/>
              <a:defRPr sz="1700"/>
            </a:lvl6pPr>
            <a:lvl7pPr marL="2284811" indent="0">
              <a:buNone/>
              <a:defRPr sz="1700"/>
            </a:lvl7pPr>
            <a:lvl8pPr marL="2665613" indent="0">
              <a:buNone/>
              <a:defRPr sz="1700"/>
            </a:lvl8pPr>
            <a:lvl9pPr marL="3046415" indent="0">
              <a:buNone/>
              <a:defRPr sz="17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579" y="4472782"/>
            <a:ext cx="5486135" cy="670718"/>
          </a:xfrm>
        </p:spPr>
        <p:txBody>
          <a:bodyPr/>
          <a:lstStyle>
            <a:lvl1pPr marL="0" indent="0">
              <a:buNone/>
              <a:defRPr sz="1200"/>
            </a:lvl1pPr>
            <a:lvl2pPr marL="380802" indent="0">
              <a:buNone/>
              <a:defRPr sz="1000"/>
            </a:lvl2pPr>
            <a:lvl3pPr marL="761604" indent="0">
              <a:buNone/>
              <a:defRPr sz="800"/>
            </a:lvl3pPr>
            <a:lvl4pPr marL="1142406" indent="0">
              <a:buNone/>
              <a:defRPr sz="700"/>
            </a:lvl4pPr>
            <a:lvl5pPr marL="1523208" indent="0">
              <a:buNone/>
              <a:defRPr sz="700"/>
            </a:lvl5pPr>
            <a:lvl6pPr marL="1904009" indent="0">
              <a:buNone/>
              <a:defRPr sz="700"/>
            </a:lvl6pPr>
            <a:lvl7pPr marL="2284811" indent="0">
              <a:buNone/>
              <a:defRPr sz="700"/>
            </a:lvl7pPr>
            <a:lvl8pPr marL="2665613" indent="0">
              <a:buNone/>
              <a:defRPr sz="700"/>
            </a:lvl8pPr>
            <a:lvl9pPr marL="3046415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4FB87A5-13E0-4A2C-98C7-8653B20BBB2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0A14F09-F5F5-482B-8A37-D6A7BEDAB2B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0953" y="231511"/>
            <a:ext cx="2056970" cy="48775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6077" y="231511"/>
            <a:ext cx="6047968" cy="48775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E2FC58-862D-4BBF-8E7B-BF8FC0C6F97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6077" y="1333501"/>
            <a:ext cx="4051808" cy="377560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4794" y="1333501"/>
            <a:ext cx="4053130" cy="377560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3B221-6452-4C4E-B824-F345071532C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00" y="228865"/>
            <a:ext cx="8229203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398" y="1279262"/>
            <a:ext cx="4039911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763" indent="0">
              <a:buNone/>
              <a:defRPr sz="1700" b="1"/>
            </a:lvl2pPr>
            <a:lvl3pPr marL="761525" indent="0">
              <a:buNone/>
              <a:defRPr sz="1500" b="1"/>
            </a:lvl3pPr>
            <a:lvl4pPr marL="1142287" indent="0">
              <a:buNone/>
              <a:defRPr sz="1300" b="1"/>
            </a:lvl4pPr>
            <a:lvl5pPr marL="1523050" indent="0">
              <a:buNone/>
              <a:defRPr sz="1300" b="1"/>
            </a:lvl5pPr>
            <a:lvl6pPr marL="1903812" indent="0">
              <a:buNone/>
              <a:defRPr sz="1300" b="1"/>
            </a:lvl6pPr>
            <a:lvl7pPr marL="2284575" indent="0">
              <a:buNone/>
              <a:defRPr sz="1300" b="1"/>
            </a:lvl7pPr>
            <a:lvl8pPr marL="2665337" indent="0">
              <a:buNone/>
              <a:defRPr sz="1300" b="1"/>
            </a:lvl8pPr>
            <a:lvl9pPr marL="3046099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398" y="1812396"/>
            <a:ext cx="4039911" cy="32927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69" y="1279262"/>
            <a:ext cx="4041233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763" indent="0">
              <a:buNone/>
              <a:defRPr sz="1700" b="1"/>
            </a:lvl2pPr>
            <a:lvl3pPr marL="761525" indent="0">
              <a:buNone/>
              <a:defRPr sz="1500" b="1"/>
            </a:lvl3pPr>
            <a:lvl4pPr marL="1142287" indent="0">
              <a:buNone/>
              <a:defRPr sz="1300" b="1"/>
            </a:lvl4pPr>
            <a:lvl5pPr marL="1523050" indent="0">
              <a:buNone/>
              <a:defRPr sz="1300" b="1"/>
            </a:lvl5pPr>
            <a:lvl6pPr marL="1903812" indent="0">
              <a:buNone/>
              <a:defRPr sz="1300" b="1"/>
            </a:lvl6pPr>
            <a:lvl7pPr marL="2284575" indent="0">
              <a:buNone/>
              <a:defRPr sz="1300" b="1"/>
            </a:lvl7pPr>
            <a:lvl8pPr marL="2665337" indent="0">
              <a:buNone/>
              <a:defRPr sz="1300" b="1"/>
            </a:lvl8pPr>
            <a:lvl9pPr marL="3046099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69" y="1812396"/>
            <a:ext cx="4041233" cy="32927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0FE3-850A-43BC-AB95-252053DBEDC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6ED35-1125-4F0A-A0CA-01B1CC66CA4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264E7-2207-4D43-AAB6-2A5136A2648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400" y="227543"/>
            <a:ext cx="3007460" cy="96837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4582" y="227542"/>
            <a:ext cx="5112021" cy="487759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400" y="1195918"/>
            <a:ext cx="3007460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80763" indent="0">
              <a:buNone/>
              <a:defRPr sz="1000"/>
            </a:lvl2pPr>
            <a:lvl3pPr marL="761525" indent="0">
              <a:buNone/>
              <a:defRPr sz="800"/>
            </a:lvl3pPr>
            <a:lvl4pPr marL="1142287" indent="0">
              <a:buNone/>
              <a:defRPr sz="700"/>
            </a:lvl4pPr>
            <a:lvl5pPr marL="1523050" indent="0">
              <a:buNone/>
              <a:defRPr sz="700"/>
            </a:lvl5pPr>
            <a:lvl6pPr marL="1903812" indent="0">
              <a:buNone/>
              <a:defRPr sz="700"/>
            </a:lvl6pPr>
            <a:lvl7pPr marL="2284575" indent="0">
              <a:buNone/>
              <a:defRPr sz="700"/>
            </a:lvl7pPr>
            <a:lvl8pPr marL="2665337" indent="0">
              <a:buNone/>
              <a:defRPr sz="700"/>
            </a:lvl8pPr>
            <a:lvl9pPr marL="3046099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70CD-458B-40E0-ADD7-F560B4CD360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580" y="4000500"/>
            <a:ext cx="5486135" cy="47228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580" y="510646"/>
            <a:ext cx="5486135" cy="3429000"/>
          </a:xfrm>
        </p:spPr>
        <p:txBody>
          <a:bodyPr/>
          <a:lstStyle>
            <a:lvl1pPr marL="0" indent="0">
              <a:buNone/>
              <a:defRPr sz="2700"/>
            </a:lvl1pPr>
            <a:lvl2pPr marL="380763" indent="0">
              <a:buNone/>
              <a:defRPr sz="2300"/>
            </a:lvl2pPr>
            <a:lvl3pPr marL="761525" indent="0">
              <a:buNone/>
              <a:defRPr sz="2000"/>
            </a:lvl3pPr>
            <a:lvl4pPr marL="1142287" indent="0">
              <a:buNone/>
              <a:defRPr sz="1700"/>
            </a:lvl4pPr>
            <a:lvl5pPr marL="1523050" indent="0">
              <a:buNone/>
              <a:defRPr sz="1700"/>
            </a:lvl5pPr>
            <a:lvl6pPr marL="1903812" indent="0">
              <a:buNone/>
              <a:defRPr sz="1700"/>
            </a:lvl6pPr>
            <a:lvl7pPr marL="2284575" indent="0">
              <a:buNone/>
              <a:defRPr sz="1700"/>
            </a:lvl7pPr>
            <a:lvl8pPr marL="2665337" indent="0">
              <a:buNone/>
              <a:defRPr sz="1700"/>
            </a:lvl8pPr>
            <a:lvl9pPr marL="3046099" indent="0">
              <a:buNone/>
              <a:defRPr sz="17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580" y="4472782"/>
            <a:ext cx="5486135" cy="670718"/>
          </a:xfrm>
        </p:spPr>
        <p:txBody>
          <a:bodyPr/>
          <a:lstStyle>
            <a:lvl1pPr marL="0" indent="0">
              <a:buNone/>
              <a:defRPr sz="1200"/>
            </a:lvl1pPr>
            <a:lvl2pPr marL="380763" indent="0">
              <a:buNone/>
              <a:defRPr sz="1000"/>
            </a:lvl2pPr>
            <a:lvl3pPr marL="761525" indent="0">
              <a:buNone/>
              <a:defRPr sz="800"/>
            </a:lvl3pPr>
            <a:lvl4pPr marL="1142287" indent="0">
              <a:buNone/>
              <a:defRPr sz="700"/>
            </a:lvl4pPr>
            <a:lvl5pPr marL="1523050" indent="0">
              <a:buNone/>
              <a:defRPr sz="700"/>
            </a:lvl5pPr>
            <a:lvl6pPr marL="1903812" indent="0">
              <a:buNone/>
              <a:defRPr sz="700"/>
            </a:lvl6pPr>
            <a:lvl7pPr marL="2284575" indent="0">
              <a:buNone/>
              <a:defRPr sz="700"/>
            </a:lvl7pPr>
            <a:lvl8pPr marL="2665337" indent="0">
              <a:buNone/>
              <a:defRPr sz="700"/>
            </a:lvl8pPr>
            <a:lvl9pPr marL="3046099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8CAA-3006-45E0-B6E8-82E494B7B19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31775"/>
            <a:ext cx="8232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52" tIns="38076" rIns="76152" bIns="38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33500"/>
            <a:ext cx="823277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52" tIns="38076" rIns="76152" bIns="38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203825"/>
            <a:ext cx="2135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52" tIns="38076" rIns="76152" bIns="38076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52" tIns="38076" rIns="76152" bIns="38076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51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52" tIns="38076" rIns="76152" bIns="38076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29F0A4-FE2F-44E7-88EE-59406980584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38076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761525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142287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52305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2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17538" indent="-236538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094193" indent="-19038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474956" indent="-19038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2855718" indent="-19038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236481" indent="-19038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s-AR"/>
      </a:defPPr>
      <a:lvl1pPr marL="0" algn="l" defTabSz="7615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763" algn="l" defTabSz="7615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525" algn="l" defTabSz="7615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287" algn="l" defTabSz="7615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050" algn="l" defTabSz="7615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812" algn="l" defTabSz="7615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4575" algn="l" defTabSz="7615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337" algn="l" defTabSz="7615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099" algn="l" defTabSz="7615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31775"/>
            <a:ext cx="8232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0" tIns="38080" rIns="76160" bIns="38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33500"/>
            <a:ext cx="823277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0" tIns="38080" rIns="76160" bIns="38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203825"/>
            <a:ext cx="2135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0" tIns="38080" rIns="76160" bIns="3808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0" tIns="38080" rIns="76160" bIns="3808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51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0" tIns="38080" rIns="76160" bIns="3808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6FFD6F-B16B-4874-B9DD-F9873BCC514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380802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761604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142406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523208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2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17538" indent="-236538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094410" indent="-1904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475212" indent="-1904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2856014" indent="-1904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236816" indent="-1904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s-AR"/>
      </a:defPPr>
      <a:lvl1pPr marL="0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02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604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406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208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009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4811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613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415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31775"/>
            <a:ext cx="8232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0" tIns="38080" rIns="76160" bIns="38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33500"/>
            <a:ext cx="823277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0" tIns="38080" rIns="76160" bIns="38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203825"/>
            <a:ext cx="2135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0" tIns="38080" rIns="76160" bIns="3808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0" tIns="38080" rIns="76160" bIns="3808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51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0" tIns="38080" rIns="76160" bIns="3808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CF5DB2-7EEE-4ADA-9C0F-8D24771EC94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380802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761604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142406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523208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2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17538" indent="-2365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094410" indent="-1904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475212" indent="-1904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2856014" indent="-1904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236816" indent="-19040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1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s-AR"/>
      </a:defPPr>
      <a:lvl1pPr marL="0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02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604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406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208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009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4811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613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415" algn="l" defTabSz="761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017713"/>
            <a:ext cx="7775575" cy="1524000"/>
          </a:xfrm>
        </p:spPr>
        <p:txBody>
          <a:bodyPr/>
          <a:lstStyle/>
          <a:p>
            <a:pPr eaLnBrk="1" hangingPunct="1">
              <a:defRPr/>
            </a:pPr>
            <a:r>
              <a:rPr lang="es-MX" sz="7200" i="1" dirty="0">
                <a:solidFill>
                  <a:srgbClr val="4B0096"/>
                </a:solidFill>
                <a:latin typeface="Times New Roman" pitchFamily="18" charset="0"/>
              </a:rPr>
              <a:t>Solvencia Externa 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57650"/>
            <a:ext cx="6400800" cy="1460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MX" i="1" dirty="0" smtClean="0">
                <a:solidFill>
                  <a:srgbClr val="4B0096"/>
                </a:solidFill>
              </a:rPr>
              <a:t>Alfredo </a:t>
            </a:r>
            <a:r>
              <a:rPr lang="es-MX" i="1" dirty="0" err="1" smtClean="0">
                <a:solidFill>
                  <a:srgbClr val="4B0096"/>
                </a:solidFill>
              </a:rPr>
              <a:t>Schclarek</a:t>
            </a:r>
            <a:r>
              <a:rPr lang="es-MX" i="1" dirty="0" smtClean="0">
                <a:solidFill>
                  <a:srgbClr val="4B0096"/>
                </a:solidFill>
              </a:rPr>
              <a:t> </a:t>
            </a:r>
            <a:r>
              <a:rPr lang="es-MX" i="1" dirty="0" err="1" smtClean="0">
                <a:solidFill>
                  <a:srgbClr val="4B0096"/>
                </a:solidFill>
              </a:rPr>
              <a:t>Curutchet</a:t>
            </a:r>
            <a:endParaRPr lang="es-MX" i="1" dirty="0" smtClean="0">
              <a:solidFill>
                <a:srgbClr val="4B009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MX" sz="2000" i="1" dirty="0" smtClean="0">
              <a:solidFill>
                <a:srgbClr val="4B0096"/>
              </a:solidFill>
              <a:effectLst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endParaRPr lang="es-MX" sz="2400" i="1" dirty="0" smtClean="0">
              <a:solidFill>
                <a:srgbClr val="4B0096"/>
              </a:solidFill>
              <a:effectLst/>
            </a:endParaRPr>
          </a:p>
        </p:txBody>
      </p:sp>
      <p:pic>
        <p:nvPicPr>
          <p:cNvPr id="22532" name="Picture 4" descr="Escud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49275"/>
            <a:ext cx="7858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684213" y="1957388"/>
            <a:ext cx="79136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s-A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684213" y="3571875"/>
            <a:ext cx="79168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s-AR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1500188" y="600075"/>
            <a:ext cx="618013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SzPct val="90000"/>
            </a:pPr>
            <a:r>
              <a:rPr lang="es-MX" sz="1800" i="1">
                <a:solidFill>
                  <a:srgbClr val="4B0096"/>
                </a:solidFill>
              </a:rPr>
              <a:t>Universidad Nacional de Córdoba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90000"/>
            </a:pPr>
            <a:r>
              <a:rPr lang="es-MX" sz="1800" i="1">
                <a:solidFill>
                  <a:srgbClr val="4B0096"/>
                </a:solidFill>
              </a:rPr>
              <a:t>Facultad de Ciencias Económicas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90000"/>
            </a:pPr>
            <a:r>
              <a:rPr lang="es-MX" sz="1800" i="1">
                <a:solidFill>
                  <a:srgbClr val="4B0096"/>
                </a:solidFill>
              </a:rPr>
              <a:t>Temas de Economía Argentina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3204"/>
            <a:ext cx="8232775" cy="952500"/>
          </a:xfrm>
        </p:spPr>
        <p:txBody>
          <a:bodyPr/>
          <a:lstStyle/>
          <a:p>
            <a:r>
              <a:rPr lang="es-AR" dirty="0" smtClean="0"/>
              <a:t>Factores que afectan “sostenibilidad” externa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5613" y="1345332"/>
            <a:ext cx="8232775" cy="4032448"/>
          </a:xfrm>
        </p:spPr>
        <p:txBody>
          <a:bodyPr/>
          <a:lstStyle/>
          <a:p>
            <a:r>
              <a:rPr lang="es-AR" dirty="0" smtClean="0"/>
              <a:t>Estructura financiera Inversión/ahorro domestico</a:t>
            </a:r>
          </a:p>
          <a:p>
            <a:r>
              <a:rPr lang="es-AR" dirty="0" smtClean="0"/>
              <a:t>Política monetaria y cambiaria</a:t>
            </a:r>
          </a:p>
          <a:p>
            <a:r>
              <a:rPr lang="es-AR" dirty="0" smtClean="0"/>
              <a:t>Política fiscal</a:t>
            </a:r>
          </a:p>
          <a:p>
            <a:r>
              <a:rPr lang="es-AR" dirty="0" smtClean="0"/>
              <a:t>Política comercial</a:t>
            </a:r>
          </a:p>
          <a:p>
            <a:r>
              <a:rPr lang="es-AR" dirty="0" smtClean="0"/>
              <a:t>Régimen cuenta capital (liberalización financiera)</a:t>
            </a:r>
          </a:p>
          <a:p>
            <a:r>
              <a:rPr lang="es-AR" dirty="0" smtClean="0"/>
              <a:t>Factores políticos</a:t>
            </a:r>
          </a:p>
          <a:p>
            <a:r>
              <a:rPr lang="es-AR" dirty="0" smtClean="0"/>
              <a:t>Expectativas de mercado (ej. </a:t>
            </a:r>
            <a:r>
              <a:rPr lang="es-AR" dirty="0" smtClean="0"/>
              <a:t>e</a:t>
            </a:r>
            <a:r>
              <a:rPr lang="es-AR" dirty="0" smtClean="0"/>
              <a:t>fecto contagio)</a:t>
            </a:r>
          </a:p>
          <a:p>
            <a:endParaRPr lang="es-AR" dirty="0" smtClean="0"/>
          </a:p>
          <a:p>
            <a:endParaRPr lang="es-AR" dirty="0" smtClean="0"/>
          </a:p>
          <a:p>
            <a:pPr lvl="1"/>
            <a:endParaRPr lang="es-AR" dirty="0" smtClean="0"/>
          </a:p>
          <a:p>
            <a:pPr lvl="1"/>
            <a:endParaRPr lang="es-A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32775" cy="952500"/>
          </a:xfrm>
        </p:spPr>
        <p:txBody>
          <a:bodyPr/>
          <a:lstStyle/>
          <a:p>
            <a:r>
              <a:rPr lang="es-AR" dirty="0" smtClean="0"/>
              <a:t>Reservas internacionales</a:t>
            </a:r>
            <a:endParaRPr lang="es-AR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945835"/>
            <a:ext cx="7308304" cy="476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1232"/>
            <a:ext cx="7380312" cy="564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44408" cy="5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4888"/>
            <a:ext cx="8316416" cy="571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32775" cy="952500"/>
          </a:xfrm>
        </p:spPr>
        <p:txBody>
          <a:bodyPr/>
          <a:lstStyle/>
          <a:p>
            <a:r>
              <a:rPr lang="es-AR" dirty="0" smtClean="0"/>
              <a:t>Razones acumulación reservas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5613" y="1057300"/>
            <a:ext cx="8232775" cy="4051275"/>
          </a:xfrm>
        </p:spPr>
        <p:txBody>
          <a:bodyPr/>
          <a:lstStyle/>
          <a:p>
            <a:r>
              <a:rPr lang="es-AR" dirty="0" smtClean="0"/>
              <a:t>Motivo precautorio: Mejorar la sostenibilidad externa</a:t>
            </a:r>
          </a:p>
          <a:p>
            <a:endParaRPr lang="es-AR" sz="1200" dirty="0" smtClean="0"/>
          </a:p>
          <a:p>
            <a:r>
              <a:rPr lang="es-AR" dirty="0" smtClean="0"/>
              <a:t>Política cambiaria: Administrar el tipo de cambio real</a:t>
            </a:r>
          </a:p>
          <a:p>
            <a:endParaRPr lang="es-AR" sz="1200" dirty="0" smtClean="0"/>
          </a:p>
          <a:p>
            <a:r>
              <a:rPr lang="es-AR" dirty="0" smtClean="0"/>
              <a:t>Obligación </a:t>
            </a:r>
            <a:r>
              <a:rPr lang="es-AR" dirty="0" smtClean="0"/>
              <a:t>liquidar </a:t>
            </a:r>
            <a:r>
              <a:rPr lang="es-AR" dirty="0" smtClean="0"/>
              <a:t>en mercado de cambio divisas </a:t>
            </a:r>
            <a:r>
              <a:rPr lang="es-AR" smtClean="0"/>
              <a:t>por exportación </a:t>
            </a:r>
            <a:r>
              <a:rPr lang="es-AR" dirty="0" smtClean="0"/>
              <a:t>bienes y servicios</a:t>
            </a:r>
          </a:p>
          <a:p>
            <a:endParaRPr lang="es-AR" sz="1200" dirty="0" smtClean="0"/>
          </a:p>
          <a:p>
            <a:r>
              <a:rPr lang="es-AR" dirty="0" smtClean="0"/>
              <a:t>Complementa: controles de capital (30%, 12 meses, BCRA sin interés)</a:t>
            </a:r>
            <a:endParaRPr lang="es-A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1355"/>
            <a:ext cx="9144000" cy="360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Fuentes de las reservas</a:t>
            </a:r>
            <a:endParaRPr lang="es-A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Balanza de </a:t>
            </a:r>
            <a:r>
              <a:rPr lang="es-AR" dirty="0" smtClean="0"/>
              <a:t>Pagos 90´ y 00´</a:t>
            </a:r>
            <a:endParaRPr lang="es-AR" dirty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500063" y="1143000"/>
          <a:ext cx="8113712" cy="4357688"/>
        </p:xfrm>
        <a:graphic>
          <a:graphicData uri="http://schemas.openxmlformats.org/presentationml/2006/ole">
            <p:oleObj spid="_x0000_s84994" name="Hoja de cálculo" r:id="rId3" imgW="5172159" imgH="255270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04448" cy="56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9038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611188" y="1143000"/>
            <a:ext cx="7991475" cy="405447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s-MX" sz="3000" i="1" dirty="0" smtClean="0">
                <a:solidFill>
                  <a:srgbClr val="4B0096"/>
                </a:solidFill>
                <a:latin typeface="Times New Roman" pitchFamily="18" charset="0"/>
              </a:rPr>
              <a:t>La </a:t>
            </a:r>
            <a:r>
              <a:rPr lang="es-MX" sz="3000" i="1" dirty="0">
                <a:solidFill>
                  <a:srgbClr val="4B0096"/>
                </a:solidFill>
                <a:latin typeface="Times New Roman" pitchFamily="18" charset="0"/>
              </a:rPr>
              <a:t>balanza de pagos no es una cosa concreta, como un precio o una cantidad de mercancías. No salta inmediatamente a la vista de una mirada sin educar. Hace falta un esfuerzo analítico concreto para comprender el concepto y para percibir sus relaciones con otros fenómenos económicos. </a:t>
            </a: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es-MX" sz="3000" i="1" dirty="0">
                <a:solidFill>
                  <a:srgbClr val="4B0096"/>
                </a:solidFill>
                <a:latin typeface="Times New Roman" pitchFamily="18" charset="0"/>
              </a:rPr>
              <a:t>JOSEPH </a:t>
            </a:r>
            <a:r>
              <a:rPr lang="es-MX" sz="3000" i="1" dirty="0" smtClean="0">
                <a:solidFill>
                  <a:srgbClr val="4B0096"/>
                </a:solidFill>
                <a:latin typeface="Times New Roman" pitchFamily="18" charset="0"/>
              </a:rPr>
              <a:t> A</a:t>
            </a:r>
            <a:r>
              <a:rPr lang="es-MX" sz="3000" i="1" dirty="0">
                <a:solidFill>
                  <a:srgbClr val="4B0096"/>
                </a:solidFill>
                <a:latin typeface="Times New Roman" pitchFamily="18" charset="0"/>
              </a:rPr>
              <a:t>. SCHUMPETER, </a:t>
            </a:r>
            <a:br>
              <a:rPr lang="es-MX" sz="3000" i="1" dirty="0">
                <a:solidFill>
                  <a:srgbClr val="4B0096"/>
                </a:solidFill>
                <a:latin typeface="Times New Roman" pitchFamily="18" charset="0"/>
              </a:rPr>
            </a:br>
            <a:r>
              <a:rPr lang="es-MX" sz="3000" i="1" dirty="0">
                <a:solidFill>
                  <a:srgbClr val="4B0096"/>
                </a:solidFill>
                <a:latin typeface="Times New Roman" pitchFamily="18" charset="0"/>
              </a:rPr>
              <a:t>Historia del análisis económico, 1954.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1355"/>
            <a:ext cx="9144000" cy="360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Esterilización aumento reservas</a:t>
            </a:r>
            <a:endParaRPr lang="es-A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32775" cy="952500"/>
          </a:xfrm>
        </p:spPr>
        <p:txBody>
          <a:bodyPr/>
          <a:lstStyle/>
          <a:p>
            <a:r>
              <a:rPr lang="es-AR" dirty="0" smtClean="0"/>
              <a:t>Esterilización aumento reservas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1" y="841276"/>
            <a:ext cx="8436868" cy="4680520"/>
          </a:xfrm>
        </p:spPr>
        <p:txBody>
          <a:bodyPr/>
          <a:lstStyle/>
          <a:p>
            <a:r>
              <a:rPr lang="es-AR" dirty="0" smtClean="0"/>
              <a:t>Razón: control expectativas e inflación</a:t>
            </a:r>
          </a:p>
          <a:p>
            <a:endParaRPr lang="es-AR" sz="1200" dirty="0" smtClean="0"/>
          </a:p>
          <a:p>
            <a:r>
              <a:rPr lang="es-AR" dirty="0" smtClean="0"/>
              <a:t>Implementación: Programa Monetario BCRA</a:t>
            </a:r>
          </a:p>
          <a:p>
            <a:endParaRPr lang="es-AR" sz="1200" dirty="0" smtClean="0"/>
          </a:p>
          <a:p>
            <a:r>
              <a:rPr lang="es-AR" dirty="0" smtClean="0"/>
              <a:t>Canales:</a:t>
            </a:r>
          </a:p>
          <a:p>
            <a:pPr lvl="1"/>
            <a:r>
              <a:rPr lang="es-AR" dirty="0" smtClean="0"/>
              <a:t>Letras de corto plazo (LEBAC y NOBAC)</a:t>
            </a:r>
          </a:p>
          <a:p>
            <a:pPr lvl="1"/>
            <a:r>
              <a:rPr lang="es-AR" dirty="0" smtClean="0"/>
              <a:t>Redescuentos (deudas bancos crisis 2001-2002)</a:t>
            </a:r>
          </a:p>
          <a:p>
            <a:pPr lvl="1"/>
            <a:r>
              <a:rPr lang="es-AR" dirty="0" smtClean="0"/>
              <a:t>Pases pasivos (créditos de bancos al BCRA)</a:t>
            </a:r>
          </a:p>
          <a:p>
            <a:pPr lvl="1"/>
            <a:r>
              <a:rPr lang="es-AR" dirty="0" smtClean="0"/>
              <a:t>Venta títulos públicos en cartera BCRA</a:t>
            </a:r>
          </a:p>
          <a:p>
            <a:endParaRPr lang="es-AR" sz="1200" dirty="0" smtClean="0"/>
          </a:p>
          <a:p>
            <a:r>
              <a:rPr lang="es-AR" dirty="0" smtClean="0"/>
              <a:t>Propuesta Marco del Pont: aumentar encajes bancarios (no pagan interés </a:t>
            </a:r>
            <a:r>
              <a:rPr lang="es-AR" dirty="0" smtClean="0">
                <a:sym typeface="Wingdings" pitchFamily="2" charset="2"/>
              </a:rPr>
              <a:t> rentabilidad bancos)</a:t>
            </a:r>
            <a:endParaRPr lang="es-AR" dirty="0" smtClean="0"/>
          </a:p>
          <a:p>
            <a:pPr lvl="1"/>
            <a:endParaRPr lang="es-A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63"/>
            <a:ext cx="7308304" cy="5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9308"/>
            <a:ext cx="9209552" cy="33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3500"/>
            <a:ext cx="7772400" cy="9525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/>
              <a:t>Tipo de Cambio Real </a:t>
            </a:r>
            <a:r>
              <a:rPr lang="es-ES_tradnl" dirty="0" smtClean="0"/>
              <a:t>largo </a:t>
            </a:r>
            <a:r>
              <a:rPr lang="es-ES_tradnl" dirty="0"/>
              <a:t>plazo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5207000"/>
            <a:ext cx="8382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5" tIns="46034" rIns="92065" bIns="46034" anchor="ctr"/>
          <a:lstStyle/>
          <a:p>
            <a:endParaRPr lang="es-MX" sz="4400">
              <a:solidFill>
                <a:schemeClr val="tx2"/>
              </a:solidFill>
            </a:endParaRPr>
          </a:p>
        </p:txBody>
      </p:sp>
      <p:pic>
        <p:nvPicPr>
          <p:cNvPr id="40964" name="Picture 4" descr="auto0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969963" y="817563"/>
            <a:ext cx="7273925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14313" y="217488"/>
            <a:ext cx="86439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60" tIns="38080" rIns="76160" bIns="38080">
            <a:spAutoFit/>
          </a:bodyPr>
          <a:lstStyle/>
          <a:p>
            <a:pPr algn="ctr">
              <a:defRPr/>
            </a:pPr>
            <a:r>
              <a:rPr lang="es-ES_tradnl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  <a:sym typeface="Symbol" pitchFamily="18" charset="2"/>
              </a:rPr>
              <a:t>Tipo de cambio real en Argentina</a:t>
            </a:r>
            <a:br>
              <a:rPr lang="es-ES_tradnl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  <a:sym typeface="Symbol" pitchFamily="18" charset="2"/>
              </a:rPr>
            </a:br>
            <a:r>
              <a:rPr lang="es-ES_tradnl" sz="1800" dirty="0">
                <a:cs typeface="+mn-cs"/>
              </a:rPr>
              <a:t>DESVÍOS EN RELACION AL EQUILIBRIO DE LARGO PLAZO)</a:t>
            </a:r>
            <a:endParaRPr lang="es-ES" sz="2000" dirty="0">
              <a:cs typeface="+mn-cs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343025" y="5303838"/>
            <a:ext cx="71897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689" tIns="38345" rIns="76689" bIns="38345"/>
          <a:lstStyle/>
          <a:p>
            <a:pPr marL="285601" indent="-28560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s-ES_tradnl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sym typeface="Symbol" pitchFamily="18" charset="2"/>
              </a:rPr>
              <a:t>Fuente: </a:t>
            </a:r>
            <a:r>
              <a:rPr lang="es-ES_tradnl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Gay y Pellegrini (2002).</a:t>
            </a:r>
          </a:p>
        </p:txBody>
      </p:sp>
      <p:pic>
        <p:nvPicPr>
          <p:cNvPr id="491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871538"/>
            <a:ext cx="7888288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57188" y="217488"/>
            <a:ext cx="8001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60" tIns="38080" rIns="76160" bIns="38080">
            <a:spAutoFit/>
          </a:bodyPr>
          <a:lstStyle/>
          <a:p>
            <a:pPr algn="ctr">
              <a:defRPr/>
            </a:pPr>
            <a:r>
              <a:rPr lang="es-ES_tradnl" sz="3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Tipo de cambio real en Argentina</a:t>
            </a:r>
            <a:r>
              <a:rPr lang="es-ES_tradnl" b="1" dirty="0">
                <a:cs typeface="+mn-cs"/>
              </a:rPr>
              <a:t/>
            </a:r>
            <a:br>
              <a:rPr lang="es-ES_tradnl" b="1" dirty="0">
                <a:cs typeface="+mn-cs"/>
              </a:rPr>
            </a:br>
            <a:r>
              <a:rPr lang="es-ES_tradnl" sz="800" b="1" dirty="0">
                <a:latin typeface="+mn-lt"/>
                <a:cs typeface="+mn-cs"/>
              </a:rPr>
              <a:t>  </a:t>
            </a:r>
            <a:r>
              <a:rPr lang="es-ES_tradnl" sz="1800" dirty="0">
                <a:latin typeface="+mn-lt"/>
                <a:cs typeface="+mn-cs"/>
              </a:rPr>
              <a:t>Tipo de Cambio Real Observado (q)  y de Equilibrio (</a:t>
            </a:r>
            <a:r>
              <a:rPr lang="es-ES_tradnl" sz="1800" dirty="0" err="1">
                <a:latin typeface="+mn-lt"/>
                <a:cs typeface="+mn-cs"/>
              </a:rPr>
              <a:t>qo</a:t>
            </a:r>
            <a:r>
              <a:rPr lang="es-ES_tradnl" sz="1800" dirty="0">
                <a:latin typeface="+mn-lt"/>
                <a:cs typeface="+mn-cs"/>
              </a:rPr>
              <a:t>)</a:t>
            </a:r>
            <a:endParaRPr lang="es-ES" sz="1800" dirty="0">
              <a:latin typeface="+mn-lt"/>
              <a:cs typeface="+mn-cs"/>
            </a:endParaRP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738" y="1214438"/>
            <a:ext cx="8331200" cy="4286250"/>
          </a:xfrm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071563" y="5143500"/>
            <a:ext cx="71897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689" tIns="38345" rIns="76689" bIns="38345"/>
          <a:lstStyle/>
          <a:p>
            <a:pPr marL="285601" indent="-28560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s-ES_tradnl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  <a:sym typeface="Symbol" pitchFamily="18" charset="2"/>
              </a:rPr>
              <a:t>Fuente: </a:t>
            </a:r>
            <a:r>
              <a:rPr lang="es-ES_tradnl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Gay y Pellegrini (2002).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Cuenta Corriente (%PIB</a:t>
            </a:r>
            <a:r>
              <a:rPr lang="es-MX" dirty="0" smtClean="0"/>
              <a:t>) </a:t>
            </a:r>
            <a:br>
              <a:rPr lang="es-MX" dirty="0" smtClean="0"/>
            </a:br>
            <a:r>
              <a:rPr lang="es-MX" sz="3200" dirty="0" err="1" smtClean="0"/>
              <a:t>ultimos</a:t>
            </a:r>
            <a:r>
              <a:rPr lang="es-MX" sz="3200" dirty="0" smtClean="0"/>
              <a:t> 120 años</a:t>
            </a:r>
            <a:endParaRPr lang="es-MX" sz="3200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00063" y="1143000"/>
          <a:ext cx="8001000" cy="4197350"/>
        </p:xfrm>
        <a:graphic>
          <a:graphicData uri="http://schemas.openxmlformats.org/presentationml/2006/ole">
            <p:oleObj spid="_x0000_s3074" name="Gráfico" r:id="rId3" imgW="5343441" imgH="31336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1938"/>
            <a:ext cx="7772400" cy="952500"/>
          </a:xfrm>
        </p:spPr>
        <p:txBody>
          <a:bodyPr/>
          <a:lstStyle/>
          <a:p>
            <a:pPr eaLnBrk="1" hangingPunct="1">
              <a:defRPr/>
            </a:pPr>
            <a:r>
              <a:rPr lang="es-MX" kern="1200" dirty="0" smtClean="0">
                <a:solidFill>
                  <a:srgbClr val="4B0096"/>
                </a:solidFill>
                <a:ea typeface="+mn-ea"/>
                <a:cs typeface="+mn-cs"/>
              </a:rPr>
              <a:t>Cuenta Corriente </a:t>
            </a:r>
            <a:r>
              <a:rPr lang="es-MX" kern="1200" dirty="0">
                <a:solidFill>
                  <a:srgbClr val="4B0096"/>
                </a:solidFill>
                <a:ea typeface="+mn-ea"/>
                <a:cs typeface="+mn-cs"/>
              </a:rPr>
              <a:t>(%PIB</a:t>
            </a:r>
            <a:r>
              <a:rPr lang="es-MX" kern="1200" dirty="0" smtClean="0">
                <a:solidFill>
                  <a:srgbClr val="4B0096"/>
                </a:solidFill>
                <a:ea typeface="+mn-ea"/>
                <a:cs typeface="+mn-cs"/>
              </a:rPr>
              <a:t>)</a:t>
            </a:r>
            <a:br>
              <a:rPr lang="es-MX" kern="1200" dirty="0" smtClean="0">
                <a:solidFill>
                  <a:srgbClr val="4B0096"/>
                </a:solidFill>
                <a:ea typeface="+mn-ea"/>
                <a:cs typeface="+mn-cs"/>
              </a:rPr>
            </a:br>
            <a:r>
              <a:rPr lang="es-MX" sz="2800" kern="1200" dirty="0" smtClean="0">
                <a:solidFill>
                  <a:srgbClr val="4B0096"/>
                </a:solidFill>
                <a:ea typeface="+mn-ea"/>
                <a:cs typeface="+mn-cs"/>
              </a:rPr>
              <a:t>historia reciente</a:t>
            </a:r>
            <a:endParaRPr lang="es-MX" sz="2800" kern="1200" dirty="0">
              <a:solidFill>
                <a:srgbClr val="4B0096"/>
              </a:solidFill>
              <a:ea typeface="+mn-ea"/>
              <a:cs typeface="+mn-cs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85750" y="1143000"/>
          <a:ext cx="8215313" cy="4143375"/>
        </p:xfrm>
        <a:graphic>
          <a:graphicData uri="http://schemas.openxmlformats.org/presentationml/2006/ole">
            <p:oleObj spid="_x0000_s2050" name="Gráfico" r:id="rId3" imgW="7772400" imgH="41148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4313"/>
            <a:ext cx="8001000" cy="8255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dirty="0"/>
              <a:t>Crisis Cambiarias en Argentina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7924800" cy="3810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MX" sz="2400" b="1" smtClean="0"/>
          </a:p>
        </p:txBody>
      </p:sp>
      <p:pic>
        <p:nvPicPr>
          <p:cNvPr id="47108" name="Picture 4" descr="auto0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71525" y="1231900"/>
            <a:ext cx="77628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838200" y="5080000"/>
            <a:ext cx="792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5" tIns="46034" rIns="92065" bIns="46034"/>
          <a:lstStyle/>
          <a:p>
            <a:pPr marL="341313" indent="-341313">
              <a:lnSpc>
                <a:spcPct val="90000"/>
              </a:lnSpc>
              <a:spcBef>
                <a:spcPct val="20000"/>
              </a:spcBef>
            </a:pPr>
            <a:r>
              <a:rPr lang="es-ES_tradnl" sz="1400">
                <a:latin typeface="Arial" charset="0"/>
                <a:sym typeface="Symbol" pitchFamily="18" charset="2"/>
              </a:rPr>
              <a:t>Fuente: </a:t>
            </a:r>
            <a:r>
              <a:rPr lang="es-ES_tradnl" sz="1400">
                <a:latin typeface="Arial" charset="0"/>
              </a:rPr>
              <a:t>Choueiri and Kaminsky, </a:t>
            </a:r>
            <a:r>
              <a:rPr lang="es-ES_tradnl" sz="1400" i="1">
                <a:latin typeface="Arial" charset="0"/>
              </a:rPr>
              <a:t>IMF Working Paper</a:t>
            </a:r>
            <a:r>
              <a:rPr lang="es-ES_tradnl" sz="1400">
                <a:latin typeface="Arial" charset="0"/>
              </a:rPr>
              <a:t>, noviembre 1999.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/>
              <a:t>Balanza de Pagos</a:t>
            </a:r>
          </a:p>
        </p:txBody>
      </p:sp>
      <p:graphicFrame>
        <p:nvGraphicFramePr>
          <p:cNvPr id="36913" name="Group 49"/>
          <p:cNvGraphicFramePr>
            <a:graphicFrameLocks noGrp="1"/>
          </p:cNvGraphicFramePr>
          <p:nvPr/>
        </p:nvGraphicFramePr>
        <p:xfrm>
          <a:off x="395288" y="1333500"/>
          <a:ext cx="8362721" cy="3771636"/>
        </p:xfrm>
        <a:graphic>
          <a:graphicData uri="http://schemas.openxmlformats.org/drawingml/2006/table">
            <a:tbl>
              <a:tblPr/>
              <a:tblGrid>
                <a:gridCol w="4474835"/>
                <a:gridCol w="1944604"/>
                <a:gridCol w="1943282"/>
              </a:tblGrid>
              <a:tr h="47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A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Créditos</a:t>
                      </a:r>
                      <a:endParaRPr kumimoji="0" lang="es-ES_tradnl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Débitos</a:t>
                      </a:r>
                      <a:endParaRPr kumimoji="0" lang="es-ES_tradnl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2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 Bienes  (</a:t>
                      </a:r>
                      <a:r>
                        <a:rPr kumimoji="0" lang="es-ES_tradnl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Balanza Comercial</a:t>
                      </a: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8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Exportaciones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Importaciones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 Servicios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Exportaciones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Importaciones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 Transferencias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Recibidas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Otorgadas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9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 </a:t>
                      </a:r>
                      <a:r>
                        <a:rPr kumimoji="0" lang="es-ES_tradnl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Balanza por Cuenta Corriente</a:t>
                      </a: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(1+2+3)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AR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AR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 Capitales a Largo Plazo (inversiones directas)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Entradas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Salidas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6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</a:t>
                      </a:r>
                      <a:r>
                        <a:rPr kumimoji="0" lang="es-ES_tradnl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Balanza Básica</a:t>
                      </a:r>
                      <a:r>
                        <a:rPr kumimoji="0" lang="es-ES_tradn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(4+5)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AR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s-AR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449263" algn="r"/>
                          <a:tab pos="2806700" algn="ctr"/>
                          <a:tab pos="5611813" algn="r"/>
                        </a:tabLst>
                      </a:pPr>
                      <a:r>
                        <a:rPr kumimoji="0" lang="es-ES_tradn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 Capitales a Corto Plazo (inversiones en cartera)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Entradas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Salidas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 Variación de Reservas (Oro y Divisas)</a:t>
                      </a: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</a:t>
                      </a: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reservas</a:t>
                      </a:r>
                      <a:endParaRPr kumimoji="0" lang="es-ES_tradnl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</a:t>
                      </a:r>
                      <a:r>
                        <a:rPr kumimoji="0" lang="es-ES_tradn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reservas</a:t>
                      </a:r>
                      <a:endParaRPr kumimoji="0" lang="es-ES_tradnl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L="76145" marR="76145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¿Qué es “solvencia” externa?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El valor presente descontado de los </a:t>
            </a:r>
            <a:r>
              <a:rPr lang="es-AR" i="1" dirty="0" smtClean="0"/>
              <a:t>superávit</a:t>
            </a:r>
            <a:r>
              <a:rPr lang="es-AR" dirty="0" smtClean="0"/>
              <a:t> futuros de cuenta corriente es igual al endeudamiento externo </a:t>
            </a:r>
            <a:r>
              <a:rPr lang="es-AR" i="1" dirty="0" smtClean="0"/>
              <a:t>neto</a:t>
            </a:r>
          </a:p>
          <a:p>
            <a:pPr lvl="1"/>
            <a:endParaRPr lang="es-AR" dirty="0" smtClean="0"/>
          </a:p>
          <a:p>
            <a:pPr lvl="1"/>
            <a:r>
              <a:rPr lang="es-AR" dirty="0" smtClean="0"/>
              <a:t>Problema: no conocemos eventos futuros ni políticas futuras</a:t>
            </a:r>
          </a:p>
          <a:p>
            <a:pPr lvl="1"/>
            <a:endParaRPr lang="es-AR" dirty="0" smtClean="0"/>
          </a:p>
          <a:p>
            <a:pPr lvl="1"/>
            <a:r>
              <a:rPr lang="es-AR" dirty="0" smtClean="0"/>
              <a:t>En cualquier situación hay solvencia si </a:t>
            </a:r>
            <a:r>
              <a:rPr lang="es-AR" i="1" dirty="0" smtClean="0"/>
              <a:t>creemos </a:t>
            </a:r>
            <a:r>
              <a:rPr lang="es-AR" dirty="0" smtClean="0"/>
              <a:t>que habrá superávit futuros</a:t>
            </a:r>
            <a:endParaRPr lang="es-A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32775" cy="952500"/>
          </a:xfrm>
        </p:spPr>
        <p:txBody>
          <a:bodyPr/>
          <a:lstStyle/>
          <a:p>
            <a:r>
              <a:rPr lang="es-AR" dirty="0" smtClean="0"/>
              <a:t>¿Qué es “sostenibilidad” externa?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5613" y="841276"/>
            <a:ext cx="8232775" cy="4536504"/>
          </a:xfrm>
        </p:spPr>
        <p:txBody>
          <a:bodyPr/>
          <a:lstStyle/>
          <a:p>
            <a:r>
              <a:rPr lang="es-AR" dirty="0" smtClean="0"/>
              <a:t>Toma en cuenta el régimen de política económica actual</a:t>
            </a:r>
          </a:p>
          <a:p>
            <a:endParaRPr lang="es-AR" sz="1400" dirty="0" smtClean="0"/>
          </a:p>
          <a:p>
            <a:r>
              <a:rPr lang="es-AR" dirty="0" smtClean="0"/>
              <a:t>¿</a:t>
            </a:r>
            <a:r>
              <a:rPr lang="es-AR" dirty="0" smtClean="0"/>
              <a:t>La continuación del régimen </a:t>
            </a:r>
            <a:r>
              <a:rPr lang="es-AR" dirty="0" smtClean="0"/>
              <a:t>actual </a:t>
            </a:r>
            <a:r>
              <a:rPr lang="es-AR" dirty="0" smtClean="0"/>
              <a:t>requerirá un cambio “drástico” de política o llevará a una crisis?</a:t>
            </a:r>
          </a:p>
          <a:p>
            <a:endParaRPr lang="es-AR" sz="1400" dirty="0" smtClean="0"/>
          </a:p>
          <a:p>
            <a:r>
              <a:rPr lang="es-AR" dirty="0" smtClean="0"/>
              <a:t>Evento disparador para pasar de sostenible a insostenible: shock externo o domestico</a:t>
            </a:r>
          </a:p>
          <a:p>
            <a:endParaRPr lang="es-AR" sz="1400" dirty="0" smtClean="0"/>
          </a:p>
          <a:p>
            <a:r>
              <a:rPr lang="es-AR" dirty="0" smtClean="0"/>
              <a:t>Importante tener en cuenta: voluntad de préstamo de inversores internacionales</a:t>
            </a:r>
            <a:endParaRPr lang="es-A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3204"/>
            <a:ext cx="8232775" cy="952500"/>
          </a:xfrm>
        </p:spPr>
        <p:txBody>
          <a:bodyPr/>
          <a:lstStyle/>
          <a:p>
            <a:r>
              <a:rPr lang="es-AR" dirty="0" smtClean="0"/>
              <a:t>Factores que afectan “sostenibilidad” externa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5613" y="1345332"/>
            <a:ext cx="8232775" cy="4032448"/>
          </a:xfrm>
        </p:spPr>
        <p:txBody>
          <a:bodyPr/>
          <a:lstStyle/>
          <a:p>
            <a:r>
              <a:rPr lang="es-AR" dirty="0" smtClean="0"/>
              <a:t>Inversión/ahorro domestico</a:t>
            </a:r>
          </a:p>
          <a:p>
            <a:r>
              <a:rPr lang="es-AR" dirty="0" smtClean="0"/>
              <a:t>Crecimiento económico</a:t>
            </a:r>
          </a:p>
          <a:p>
            <a:r>
              <a:rPr lang="es-AR" dirty="0" smtClean="0"/>
              <a:t>Apertura comercial (exportaciones)</a:t>
            </a:r>
          </a:p>
          <a:p>
            <a:r>
              <a:rPr lang="es-AR" dirty="0" smtClean="0"/>
              <a:t>Composición obligaciones externas</a:t>
            </a:r>
          </a:p>
          <a:p>
            <a:pPr lvl="1"/>
            <a:r>
              <a:rPr lang="es-AR" dirty="0" smtClean="0"/>
              <a:t>Deuda externa privada y publica </a:t>
            </a:r>
          </a:p>
          <a:p>
            <a:pPr lvl="2"/>
            <a:r>
              <a:rPr lang="es-AR" dirty="0" smtClean="0"/>
              <a:t>Madurez</a:t>
            </a:r>
          </a:p>
          <a:p>
            <a:pPr lvl="2"/>
            <a:r>
              <a:rPr lang="es-AR" dirty="0" smtClean="0"/>
              <a:t>Moneda</a:t>
            </a:r>
          </a:p>
          <a:p>
            <a:pPr lvl="2"/>
            <a:r>
              <a:rPr lang="es-AR" dirty="0" smtClean="0"/>
              <a:t>Tasa de </a:t>
            </a:r>
            <a:r>
              <a:rPr lang="es-AR" dirty="0" err="1" smtClean="0"/>
              <a:t>interes</a:t>
            </a:r>
            <a:r>
              <a:rPr lang="es-AR" dirty="0" smtClean="0"/>
              <a:t> </a:t>
            </a:r>
          </a:p>
          <a:p>
            <a:pPr lvl="1"/>
            <a:r>
              <a:rPr lang="es-AR" dirty="0" smtClean="0"/>
              <a:t>Inversiones especulativas</a:t>
            </a:r>
          </a:p>
          <a:p>
            <a:pPr lvl="1"/>
            <a:r>
              <a:rPr lang="es-AR" dirty="0" smtClean="0"/>
              <a:t>Inversiones directas</a:t>
            </a:r>
          </a:p>
          <a:p>
            <a:pPr lvl="1"/>
            <a:endParaRPr lang="es-AR" dirty="0" smtClean="0"/>
          </a:p>
          <a:p>
            <a:pPr lvl="1"/>
            <a:endParaRPr lang="es-A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neral">
  <a:themeElements>
    <a:clrScheme name="Genera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E6F5F6"/>
      </a:accent1>
      <a:accent2>
        <a:srgbClr val="A5E1A8"/>
      </a:accent2>
      <a:accent3>
        <a:srgbClr val="FFFFFF"/>
      </a:accent3>
      <a:accent4>
        <a:srgbClr val="000000"/>
      </a:accent4>
      <a:accent5>
        <a:srgbClr val="F0F9FA"/>
      </a:accent5>
      <a:accent6>
        <a:srgbClr val="95CC98"/>
      </a:accent6>
      <a:hlink>
        <a:srgbClr val="5B00B6"/>
      </a:hlink>
      <a:folHlink>
        <a:srgbClr val="34988E"/>
      </a:folHlink>
    </a:clrScheme>
    <a:fontScheme name="Gener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eneral">
  <a:themeElements>
    <a:clrScheme name="Genera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E6F5F6"/>
      </a:accent1>
      <a:accent2>
        <a:srgbClr val="A5E1A8"/>
      </a:accent2>
      <a:accent3>
        <a:srgbClr val="FFFFFF"/>
      </a:accent3>
      <a:accent4>
        <a:srgbClr val="000000"/>
      </a:accent4>
      <a:accent5>
        <a:srgbClr val="F0F9FA"/>
      </a:accent5>
      <a:accent6>
        <a:srgbClr val="95CC98"/>
      </a:accent6>
      <a:hlink>
        <a:srgbClr val="5B00B6"/>
      </a:hlink>
      <a:folHlink>
        <a:srgbClr val="34988E"/>
      </a:folHlink>
    </a:clrScheme>
    <a:fontScheme name="Gener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eneral">
  <a:themeElements>
    <a:clrScheme name="Genera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E6F5F6"/>
      </a:accent1>
      <a:accent2>
        <a:srgbClr val="A5E1A8"/>
      </a:accent2>
      <a:accent3>
        <a:srgbClr val="FFFFFF"/>
      </a:accent3>
      <a:accent4>
        <a:srgbClr val="000000"/>
      </a:accent4>
      <a:accent5>
        <a:srgbClr val="F0F9FA"/>
      </a:accent5>
      <a:accent6>
        <a:srgbClr val="95CC98"/>
      </a:accent6>
      <a:hlink>
        <a:srgbClr val="5B00B6"/>
      </a:hlink>
      <a:folHlink>
        <a:srgbClr val="34988E"/>
      </a:folHlink>
    </a:clrScheme>
    <a:fontScheme name="Gener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521</Words>
  <Application>Microsoft Office PowerPoint</Application>
  <PresentationFormat>Presentación en pantalla (16:10)</PresentationFormat>
  <Paragraphs>101</Paragraphs>
  <Slides>26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General</vt:lpstr>
      <vt:lpstr>1_General</vt:lpstr>
      <vt:lpstr>2_General</vt:lpstr>
      <vt:lpstr>Gráfico</vt:lpstr>
      <vt:lpstr>Hoja de cálculo</vt:lpstr>
      <vt:lpstr>Solvencia Externa </vt:lpstr>
      <vt:lpstr>Diapositiva 2</vt:lpstr>
      <vt:lpstr>Cuenta Corriente (%PIB)  ultimos 120 años</vt:lpstr>
      <vt:lpstr>Cuenta Corriente (%PIB) historia reciente</vt:lpstr>
      <vt:lpstr>Crisis Cambiarias en Argentina</vt:lpstr>
      <vt:lpstr>Balanza de Pagos</vt:lpstr>
      <vt:lpstr>¿Qué es “solvencia” externa?</vt:lpstr>
      <vt:lpstr>¿Qué es “sostenibilidad” externa?</vt:lpstr>
      <vt:lpstr>Factores que afectan “sostenibilidad” externa</vt:lpstr>
      <vt:lpstr>Factores que afectan “sostenibilidad” externa</vt:lpstr>
      <vt:lpstr>Reservas internacionales</vt:lpstr>
      <vt:lpstr>Diapositiva 12</vt:lpstr>
      <vt:lpstr>Diapositiva 13</vt:lpstr>
      <vt:lpstr>Diapositiva 14</vt:lpstr>
      <vt:lpstr>Razones acumulación reservas</vt:lpstr>
      <vt:lpstr>Fuentes de las reservas</vt:lpstr>
      <vt:lpstr>Balanza de Pagos 90´ y 00´</vt:lpstr>
      <vt:lpstr>Diapositiva 18</vt:lpstr>
      <vt:lpstr>Diapositiva 19</vt:lpstr>
      <vt:lpstr>Esterilización aumento reservas</vt:lpstr>
      <vt:lpstr>Esterilización aumento reservas</vt:lpstr>
      <vt:lpstr>Diapositiva 22</vt:lpstr>
      <vt:lpstr>Diapositiva 23</vt:lpstr>
      <vt:lpstr>Tipo de Cambio Real largo plazo</vt:lpstr>
      <vt:lpstr>Diapositiva 25</vt:lpstr>
      <vt:lpstr>Diapositiva 26</vt:lpstr>
    </vt:vector>
  </TitlesOfParts>
  <Company>UNC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 Cambiaria</dc:title>
  <dc:creator>Alejandro</dc:creator>
  <cp:lastModifiedBy>Alfredo</cp:lastModifiedBy>
  <cp:revision>420</cp:revision>
  <dcterms:created xsi:type="dcterms:W3CDTF">2001-08-31T19:05:12Z</dcterms:created>
  <dcterms:modified xsi:type="dcterms:W3CDTF">2010-08-29T22:09:23Z</dcterms:modified>
</cp:coreProperties>
</file>